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Playfair Display"/>
      <p:regular r:id="rId30"/>
      <p:bold r:id="rId31"/>
      <p:italic r:id="rId32"/>
      <p:boldItalic r:id="rId33"/>
    </p:embeddedFont>
    <p:embeddedFont>
      <p:font typeface="Amatic SC"/>
      <p:regular r:id="rId34"/>
      <p:bold r:id="rId35"/>
    </p:embeddedFont>
    <p:embeddedFont>
      <p:font typeface="Montserrat"/>
      <p:regular r:id="rId36"/>
      <p:bold r:id="rId37"/>
      <p:italic r:id="rId38"/>
      <p:boldItalic r:id="rId39"/>
    </p:embeddedFont>
    <p:embeddedFont>
      <p:font typeface="Old Standard TT"/>
      <p:regular r:id="rId40"/>
      <p:bold r:id="rId41"/>
      <p:italic r:id="rId42"/>
    </p:embeddedFont>
    <p:embeddedFont>
      <p:font typeface="Oswald"/>
      <p:regular r:id="rId43"/>
      <p:bold r:id="rId44"/>
    </p:embeddedFont>
    <p:embeddedFont>
      <p:font typeface="Merriweather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5C7FE5B-24D9-4B44-B0AA-400FB7C7926B}">
  <a:tblStyle styleId="{65C7FE5B-24D9-4B44-B0AA-400FB7C7926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ldStandardTT-regular.fntdata"/><Relationship Id="rId20" Type="http://schemas.openxmlformats.org/officeDocument/2006/relationships/slide" Target="slides/slide14.xml"/><Relationship Id="rId42" Type="http://schemas.openxmlformats.org/officeDocument/2006/relationships/font" Target="fonts/OldStandardTT-italic.fntdata"/><Relationship Id="rId41" Type="http://schemas.openxmlformats.org/officeDocument/2006/relationships/font" Target="fonts/OldStandardTT-bold.fntdata"/><Relationship Id="rId22" Type="http://schemas.openxmlformats.org/officeDocument/2006/relationships/slide" Target="slides/slide16.xml"/><Relationship Id="rId44" Type="http://schemas.openxmlformats.org/officeDocument/2006/relationships/font" Target="fonts/Oswald-bold.fntdata"/><Relationship Id="rId21" Type="http://schemas.openxmlformats.org/officeDocument/2006/relationships/slide" Target="slides/slide15.xml"/><Relationship Id="rId43" Type="http://schemas.openxmlformats.org/officeDocument/2006/relationships/font" Target="fonts/Oswald-regular.fntdata"/><Relationship Id="rId24" Type="http://schemas.openxmlformats.org/officeDocument/2006/relationships/slide" Target="slides/slide18.xml"/><Relationship Id="rId46" Type="http://schemas.openxmlformats.org/officeDocument/2006/relationships/font" Target="fonts/Merriweather-bold.fntdata"/><Relationship Id="rId23" Type="http://schemas.openxmlformats.org/officeDocument/2006/relationships/slide" Target="slides/slide17.xml"/><Relationship Id="rId45" Type="http://schemas.openxmlformats.org/officeDocument/2006/relationships/font" Target="fonts/Merriweather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font" Target="fonts/Merriweather-boldItalic.fntdata"/><Relationship Id="rId25" Type="http://schemas.openxmlformats.org/officeDocument/2006/relationships/slide" Target="slides/slide19.xml"/><Relationship Id="rId47" Type="http://schemas.openxmlformats.org/officeDocument/2006/relationships/font" Target="fonts/Merriweather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layfairDisplay-bold.fntdata"/><Relationship Id="rId30" Type="http://schemas.openxmlformats.org/officeDocument/2006/relationships/font" Target="fonts/PlayfairDisplay-regular.fntdata"/><Relationship Id="rId11" Type="http://schemas.openxmlformats.org/officeDocument/2006/relationships/slide" Target="slides/slide5.xml"/><Relationship Id="rId33" Type="http://schemas.openxmlformats.org/officeDocument/2006/relationships/font" Target="fonts/PlayfairDisplay-boldItalic.fntdata"/><Relationship Id="rId10" Type="http://schemas.openxmlformats.org/officeDocument/2006/relationships/slide" Target="slides/slide4.xml"/><Relationship Id="rId32" Type="http://schemas.openxmlformats.org/officeDocument/2006/relationships/font" Target="fonts/PlayfairDisplay-italic.fntdata"/><Relationship Id="rId13" Type="http://schemas.openxmlformats.org/officeDocument/2006/relationships/slide" Target="slides/slide7.xml"/><Relationship Id="rId35" Type="http://schemas.openxmlformats.org/officeDocument/2006/relationships/font" Target="fonts/AmaticSC-bold.fntdata"/><Relationship Id="rId12" Type="http://schemas.openxmlformats.org/officeDocument/2006/relationships/slide" Target="slides/slide6.xml"/><Relationship Id="rId34" Type="http://schemas.openxmlformats.org/officeDocument/2006/relationships/font" Target="fonts/AmaticSC-regular.fntdata"/><Relationship Id="rId15" Type="http://schemas.openxmlformats.org/officeDocument/2006/relationships/slide" Target="slides/slide9.xml"/><Relationship Id="rId37" Type="http://schemas.openxmlformats.org/officeDocument/2006/relationships/font" Target="fonts/Montserrat-bold.fntdata"/><Relationship Id="rId14" Type="http://schemas.openxmlformats.org/officeDocument/2006/relationships/slide" Target="slides/slide8.xml"/><Relationship Id="rId36" Type="http://schemas.openxmlformats.org/officeDocument/2006/relationships/font" Target="fonts/Montserrat-regular.fntdata"/><Relationship Id="rId17" Type="http://schemas.openxmlformats.org/officeDocument/2006/relationships/slide" Target="slides/slide11.xml"/><Relationship Id="rId39" Type="http://schemas.openxmlformats.org/officeDocument/2006/relationships/font" Target="fonts/Montserrat-boldItalic.fntdata"/><Relationship Id="rId16" Type="http://schemas.openxmlformats.org/officeDocument/2006/relationships/slide" Target="slides/slide10.xml"/><Relationship Id="rId38" Type="http://schemas.openxmlformats.org/officeDocument/2006/relationships/font" Target="fonts/Montserrat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eff4495631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" name="Google Shape;21;geff4495631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WILLIAM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5904abf8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f5904abf8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WILLIE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5904abf8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f5904abf8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WILLIE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79ede5a82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f79ede5a82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LOUIS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f6f2920b5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f6f2920b5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LOUIS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f6f2920b5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f6f2920b5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LOUIS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f79ede5a82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f79ede5a82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MAXIME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f5904abf8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f5904abf8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MAXIME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f79ede5a82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f79ede5a82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TOM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f5e556f76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f5e556f76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TOM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f7c07e96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f7c07e96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TOM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f5e556f76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f5e556f76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WILLIAM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5571c7043398a45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5571c7043398a45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William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f6f2920b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f6f2920b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Someone else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f6f2920b5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f6f2920b5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GANTT, steps, tasks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cf8c03ded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cf8c03de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f79ede5a8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f79ede5a8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Margaux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f7ee254bf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f7ee254bf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Margaux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ff4495631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eff4495631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Margaux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ff4495631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eff4495631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Margaux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eff4495631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eff4495631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Margaux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f79ede5a82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f79ede5a82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WILLIE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ff4495631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ff4495631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WILLIE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uverture">
  <p:cSld name="Couvertur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érieur 02">
  <p:cSld name="Intérieur 02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 1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hyperlink" Target="http://drive.google.com/file/d/1uDNTAShPiLQmi9pBVc2wtGgiUT2jvs10/view" TargetMode="External"/><Relationship Id="rId7" Type="http://schemas.openxmlformats.org/officeDocument/2006/relationships/image" Target="../media/image1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31.jpg"/><Relationship Id="rId5" Type="http://schemas.openxmlformats.org/officeDocument/2006/relationships/image" Target="../media/image20.png"/><Relationship Id="rId6" Type="http://schemas.openxmlformats.org/officeDocument/2006/relationships/image" Target="../media/image27.png"/><Relationship Id="rId7" Type="http://schemas.openxmlformats.org/officeDocument/2006/relationships/image" Target="../media/image23.png"/><Relationship Id="rId8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hyperlink" Target="https://docs.google.com/spreadsheets/d/1V2rL0MdPak73RSWx6rxGbo7XgAtCdY4lU-Oaq7VOChI/edit#gid=0" TargetMode="External"/><Relationship Id="rId5" Type="http://schemas.openxmlformats.org/officeDocument/2006/relationships/image" Target="../media/image11.png"/><Relationship Id="rId6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hyperlink" Target="https://docs.google.com/spreadsheets/d/1wn31kHZWb68TZ7vg97NMGhf_2zeIdimLPqPW3YUUcGw/edit#gid=0" TargetMode="External"/><Relationship Id="rId5" Type="http://schemas.openxmlformats.org/officeDocument/2006/relationships/image" Target="../media/image11.png"/><Relationship Id="rId6" Type="http://schemas.openxmlformats.org/officeDocument/2006/relationships/image" Target="../media/image8.png"/><Relationship Id="rId7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26.png"/><Relationship Id="rId7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29.png"/><Relationship Id="rId7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Relationship Id="rId7" Type="http://schemas.openxmlformats.org/officeDocument/2006/relationships/image" Target="../media/image8.png"/><Relationship Id="rId8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20.png"/><Relationship Id="rId7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16.png"/><Relationship Id="rId7" Type="http://schemas.openxmlformats.org/officeDocument/2006/relationships/image" Target="../media/image9.png"/><Relationship Id="rId8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/>
        </p:nvSpPr>
        <p:spPr>
          <a:xfrm>
            <a:off x="2640825" y="4575400"/>
            <a:ext cx="6080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500">
                <a:latin typeface="Old Standard TT"/>
                <a:ea typeface="Old Standard TT"/>
                <a:cs typeface="Old Standard TT"/>
                <a:sym typeface="Old Standard TT"/>
              </a:rPr>
              <a:t>Mardi 5 Octobre</a:t>
            </a:r>
            <a:endParaRPr i="1" sz="15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4" name="Google Shape;2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750" y="114600"/>
            <a:ext cx="1782126" cy="707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" name="Google Shape;25;p5"/>
          <p:cNvCxnSpPr/>
          <p:nvPr/>
        </p:nvCxnSpPr>
        <p:spPr>
          <a:xfrm>
            <a:off x="4560900" y="1981200"/>
            <a:ext cx="0" cy="3492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" name="Google Shape;26;p5"/>
          <p:cNvCxnSpPr/>
          <p:nvPr/>
        </p:nvCxnSpPr>
        <p:spPr>
          <a:xfrm>
            <a:off x="4560900" y="2330400"/>
            <a:ext cx="11241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" name="Google Shape;27;p5"/>
          <p:cNvCxnSpPr>
            <a:stCxn id="28" idx="2"/>
          </p:cNvCxnSpPr>
          <p:nvPr/>
        </p:nvCxnSpPr>
        <p:spPr>
          <a:xfrm>
            <a:off x="629475" y="2571750"/>
            <a:ext cx="0" cy="6165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503150" y="4749900"/>
            <a:ext cx="6408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fr">
                <a:solidFill>
                  <a:schemeClr val="dk1"/>
                </a:solidFill>
              </a:rPr>
              <a:t>‹#›</a:t>
            </a:fld>
            <a:r>
              <a:rPr b="1" lang="fr">
                <a:solidFill>
                  <a:schemeClr val="lt1"/>
                </a:solidFill>
              </a:rPr>
              <a:t>1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0" name="Google Shape;30;p5"/>
          <p:cNvSpPr/>
          <p:nvPr/>
        </p:nvSpPr>
        <p:spPr>
          <a:xfrm>
            <a:off x="3332025" y="2863075"/>
            <a:ext cx="4360505" cy="4154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OPEN SOURCE PLASTIC</a:t>
            </a:r>
          </a:p>
        </p:txBody>
      </p:sp>
      <p:sp>
        <p:nvSpPr>
          <p:cNvPr id="31" name="Google Shape;31;p5"/>
          <p:cNvSpPr/>
          <p:nvPr/>
        </p:nvSpPr>
        <p:spPr>
          <a:xfrm>
            <a:off x="3619100" y="3467750"/>
            <a:ext cx="3786362" cy="4155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RECYCLING MACHINE</a:t>
            </a:r>
          </a:p>
        </p:txBody>
      </p:sp>
      <p:cxnSp>
        <p:nvCxnSpPr>
          <p:cNvPr id="32" name="Google Shape;32;p5"/>
          <p:cNvCxnSpPr/>
          <p:nvPr/>
        </p:nvCxnSpPr>
        <p:spPr>
          <a:xfrm>
            <a:off x="3431025" y="2722575"/>
            <a:ext cx="4162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33" name="Google Shape;33;p5"/>
          <p:cNvCxnSpPr/>
          <p:nvPr/>
        </p:nvCxnSpPr>
        <p:spPr>
          <a:xfrm>
            <a:off x="3431025" y="4017975"/>
            <a:ext cx="4162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34" name="Google Shape;34;p5"/>
          <p:cNvCxnSpPr/>
          <p:nvPr/>
        </p:nvCxnSpPr>
        <p:spPr>
          <a:xfrm>
            <a:off x="5680875" y="2324700"/>
            <a:ext cx="0" cy="3930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" name="Google Shape;35;p5"/>
          <p:cNvCxnSpPr/>
          <p:nvPr/>
        </p:nvCxnSpPr>
        <p:spPr>
          <a:xfrm flipH="1">
            <a:off x="5676975" y="4017975"/>
            <a:ext cx="3900" cy="4113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4"/>
          <p:cNvSpPr txBox="1"/>
          <p:nvPr>
            <p:ph idx="12" type="sldNum"/>
          </p:nvPr>
        </p:nvSpPr>
        <p:spPr>
          <a:xfrm>
            <a:off x="8503158" y="4749892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f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215" name="Google Shape;215;p14"/>
          <p:cNvSpPr txBox="1"/>
          <p:nvPr/>
        </p:nvSpPr>
        <p:spPr>
          <a:xfrm>
            <a:off x="226950" y="258875"/>
            <a:ext cx="869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latin typeface="Playfair Display"/>
                <a:ea typeface="Playfair Display"/>
                <a:cs typeface="Playfair Display"/>
                <a:sym typeface="Playfair Display"/>
              </a:rPr>
              <a:t>DEMONSTRATION</a:t>
            </a:r>
            <a:r>
              <a:rPr b="1" lang="fr" sz="2000">
                <a:latin typeface="Playfair Display"/>
                <a:ea typeface="Playfair Display"/>
                <a:cs typeface="Playfair Display"/>
                <a:sym typeface="Playfair Display"/>
              </a:rPr>
              <a:t> ON TOM</a:t>
            </a:r>
            <a:endParaRPr b="1" sz="2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16" name="Google Shape;21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3325" y="175500"/>
            <a:ext cx="1274375" cy="50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4"/>
          <p:cNvPicPr preferRelativeResize="0"/>
          <p:nvPr/>
        </p:nvPicPr>
        <p:blipFill rotWithShape="1">
          <a:blip r:embed="rId5">
            <a:alphaModFix/>
          </a:blip>
          <a:srcRect b="0" l="6191" r="-9" t="0"/>
          <a:stretch/>
        </p:blipFill>
        <p:spPr>
          <a:xfrm>
            <a:off x="404824" y="780050"/>
            <a:ext cx="698900" cy="39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4" title="video-1633426645.mp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97775" y="857800"/>
            <a:ext cx="2189317" cy="389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5"/>
          <p:cNvSpPr/>
          <p:nvPr/>
        </p:nvSpPr>
        <p:spPr>
          <a:xfrm>
            <a:off x="7615713" y="3597463"/>
            <a:ext cx="1089600" cy="9150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24" name="Google Shape;224;p15"/>
          <p:cNvSpPr txBox="1"/>
          <p:nvPr>
            <p:ph idx="12" type="sldNum"/>
          </p:nvPr>
        </p:nvSpPr>
        <p:spPr>
          <a:xfrm>
            <a:off x="8503158" y="4749892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f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225" name="Google Shape;225;p15"/>
          <p:cNvSpPr txBox="1"/>
          <p:nvPr/>
        </p:nvSpPr>
        <p:spPr>
          <a:xfrm>
            <a:off x="226950" y="258875"/>
            <a:ext cx="869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PHYSIOTHERAPIST’S EXPECTATIONS</a:t>
            </a:r>
            <a:endParaRPr b="1" sz="2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26" name="Google Shape;22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3325" y="175500"/>
            <a:ext cx="1274375" cy="50584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5"/>
          <p:cNvSpPr/>
          <p:nvPr/>
        </p:nvSpPr>
        <p:spPr>
          <a:xfrm>
            <a:off x="813150" y="1391500"/>
            <a:ext cx="1627500" cy="70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Photo TOM</a:t>
            </a:r>
            <a:endParaRPr/>
          </a:p>
        </p:txBody>
      </p:sp>
      <p:sp>
        <p:nvSpPr>
          <p:cNvPr id="228" name="Google Shape;228;p15"/>
          <p:cNvSpPr txBox="1"/>
          <p:nvPr/>
        </p:nvSpPr>
        <p:spPr>
          <a:xfrm>
            <a:off x="552150" y="2034888"/>
            <a:ext cx="2149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Montserrat"/>
                <a:ea typeface="Montserrat"/>
                <a:cs typeface="Montserrat"/>
                <a:sym typeface="Montserrat"/>
              </a:rPr>
              <a:t>Leftover and unusable pieces of plastic given by the physiotherapist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9" name="Google Shape;22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7600" y="831510"/>
            <a:ext cx="1702251" cy="1826176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5"/>
          <p:cNvSpPr/>
          <p:nvPr/>
        </p:nvSpPr>
        <p:spPr>
          <a:xfrm>
            <a:off x="3477725" y="2657675"/>
            <a:ext cx="1702200" cy="6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Our job :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To </a:t>
            </a: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shred</a:t>
            </a: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 these pieces of plastic</a:t>
            </a:r>
            <a:endParaRPr sz="1200" u="sng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1" name="Google Shape;231;p15"/>
          <p:cNvPicPr preferRelativeResize="0"/>
          <p:nvPr/>
        </p:nvPicPr>
        <p:blipFill rotWithShape="1">
          <a:blip r:embed="rId6">
            <a:alphaModFix/>
          </a:blip>
          <a:srcRect b="0" l="0" r="0" t="5455"/>
          <a:stretch/>
        </p:blipFill>
        <p:spPr>
          <a:xfrm>
            <a:off x="6593050" y="766970"/>
            <a:ext cx="1702201" cy="1955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5"/>
          <p:cNvPicPr preferRelativeResize="0"/>
          <p:nvPr/>
        </p:nvPicPr>
        <p:blipFill rotWithShape="1">
          <a:blip r:embed="rId7">
            <a:alphaModFix/>
          </a:blip>
          <a:srcRect b="0" l="0" r="20609" t="0"/>
          <a:stretch/>
        </p:blipFill>
        <p:spPr>
          <a:xfrm>
            <a:off x="6478425" y="3597513"/>
            <a:ext cx="1089525" cy="9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5"/>
          <p:cNvSpPr txBox="1"/>
          <p:nvPr/>
        </p:nvSpPr>
        <p:spPr>
          <a:xfrm>
            <a:off x="7430925" y="3577800"/>
            <a:ext cx="1274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Desired thickness :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-"/>
            </a:pPr>
            <a:r>
              <a:rPr lang="f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1,6 mm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-"/>
            </a:pPr>
            <a:r>
              <a:rPr lang="f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2,5 mm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-"/>
            </a:pPr>
            <a:r>
              <a:rPr lang="f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3,2 mm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5"/>
          <p:cNvSpPr txBox="1"/>
          <p:nvPr/>
        </p:nvSpPr>
        <p:spPr>
          <a:xfrm>
            <a:off x="3657050" y="3964800"/>
            <a:ext cx="133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Make holes if possible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5" name="Google Shape;235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18375" y="3694174"/>
            <a:ext cx="1095375" cy="10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5"/>
          <p:cNvSpPr/>
          <p:nvPr/>
        </p:nvSpPr>
        <p:spPr>
          <a:xfrm>
            <a:off x="2609625" y="1559954"/>
            <a:ext cx="699000" cy="3693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latin typeface="Amatic SC"/>
                <a:ea typeface="Amatic SC"/>
                <a:cs typeface="Amatic SC"/>
                <a:sym typeface="Amatic SC"/>
              </a:rPr>
              <a:t>STEP 1</a:t>
            </a:r>
            <a:endParaRPr b="1" sz="10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37" name="Google Shape;237;p15"/>
          <p:cNvSpPr/>
          <p:nvPr/>
        </p:nvSpPr>
        <p:spPr>
          <a:xfrm>
            <a:off x="5348825" y="1559950"/>
            <a:ext cx="1023000" cy="3693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STEP 2</a:t>
            </a:r>
            <a:endParaRPr/>
          </a:p>
        </p:txBody>
      </p:sp>
      <p:sp>
        <p:nvSpPr>
          <p:cNvPr id="238" name="Google Shape;238;p15"/>
          <p:cNvSpPr/>
          <p:nvPr/>
        </p:nvSpPr>
        <p:spPr>
          <a:xfrm flipH="1">
            <a:off x="5180450" y="4038454"/>
            <a:ext cx="1037400" cy="4068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STEP 3</a:t>
            </a:r>
            <a:endParaRPr b="1" sz="100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39" name="Google Shape;239;p15"/>
          <p:cNvSpPr/>
          <p:nvPr/>
        </p:nvSpPr>
        <p:spPr>
          <a:xfrm flipH="1">
            <a:off x="2298525" y="4057200"/>
            <a:ext cx="1322400" cy="3693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STEP 4</a:t>
            </a:r>
            <a:endParaRPr/>
          </a:p>
        </p:txBody>
      </p:sp>
      <p:cxnSp>
        <p:nvCxnSpPr>
          <p:cNvPr id="240" name="Google Shape;240;p15"/>
          <p:cNvCxnSpPr/>
          <p:nvPr/>
        </p:nvCxnSpPr>
        <p:spPr>
          <a:xfrm rot="10800000">
            <a:off x="739000" y="3615625"/>
            <a:ext cx="0" cy="6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Dot"/>
            <a:round/>
            <a:headEnd len="med" w="med" type="none"/>
            <a:tailEnd len="med" w="med" type="triangle"/>
          </a:ln>
        </p:spPr>
      </p:cxnSp>
      <p:pic>
        <p:nvPicPr>
          <p:cNvPr id="241" name="Google Shape;241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3150" y="1392938"/>
            <a:ext cx="1627498" cy="703288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5"/>
          <p:cNvSpPr/>
          <p:nvPr/>
        </p:nvSpPr>
        <p:spPr>
          <a:xfrm>
            <a:off x="6540800" y="751475"/>
            <a:ext cx="1842600" cy="2074800"/>
          </a:xfrm>
          <a:prstGeom prst="roundRect">
            <a:avLst>
              <a:gd fmla="val 16667" name="adj"/>
            </a:avLst>
          </a:prstGeom>
          <a:noFill/>
          <a:ln cap="flat" cmpd="sng" w="152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5"/>
          <p:cNvSpPr/>
          <p:nvPr/>
        </p:nvSpPr>
        <p:spPr>
          <a:xfrm>
            <a:off x="6276700" y="2722225"/>
            <a:ext cx="2334900" cy="6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Our low tech press : to make new plastic plate thanks to 2 heating plates.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44" name="Google Shape;244;p15"/>
          <p:cNvCxnSpPr/>
          <p:nvPr/>
        </p:nvCxnSpPr>
        <p:spPr>
          <a:xfrm rot="10800000">
            <a:off x="1566050" y="2737724"/>
            <a:ext cx="0" cy="9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Dot"/>
            <a:round/>
            <a:headEnd len="med" w="med" type="none"/>
            <a:tailEnd len="med" w="med" type="triangle"/>
          </a:ln>
        </p:spPr>
      </p:cxnSp>
      <p:sp>
        <p:nvSpPr>
          <p:cNvPr id="245" name="Google Shape;245;p15"/>
          <p:cNvSpPr/>
          <p:nvPr/>
        </p:nvSpPr>
        <p:spPr>
          <a:xfrm>
            <a:off x="305975" y="3123000"/>
            <a:ext cx="930300" cy="49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Making splints from recycled plastic plates</a:t>
            </a:r>
            <a:endParaRPr sz="1200"/>
          </a:p>
        </p:txBody>
      </p:sp>
      <p:cxnSp>
        <p:nvCxnSpPr>
          <p:cNvPr id="246" name="Google Shape;246;p15"/>
          <p:cNvCxnSpPr/>
          <p:nvPr/>
        </p:nvCxnSpPr>
        <p:spPr>
          <a:xfrm>
            <a:off x="762475" y="4270225"/>
            <a:ext cx="27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247" name="Google Shape;247;p15"/>
          <p:cNvSpPr txBox="1"/>
          <p:nvPr/>
        </p:nvSpPr>
        <p:spPr>
          <a:xfrm>
            <a:off x="1018413" y="4606525"/>
            <a:ext cx="109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800">
                <a:solidFill>
                  <a:schemeClr val="dk1"/>
                </a:solidFill>
              </a:rPr>
              <a:t>Manuel FRANÇOIS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6"/>
          <p:cNvSpPr txBox="1"/>
          <p:nvPr/>
        </p:nvSpPr>
        <p:spPr>
          <a:xfrm>
            <a:off x="226950" y="258875"/>
            <a:ext cx="866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latin typeface="Playfair Display"/>
                <a:ea typeface="Playfair Display"/>
                <a:cs typeface="Playfair Display"/>
                <a:sym typeface="Playfair Display"/>
              </a:rPr>
              <a:t>Table of contents</a:t>
            </a:r>
            <a:endParaRPr b="1" sz="2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53" name="Google Shape;253;p16"/>
          <p:cNvSpPr txBox="1"/>
          <p:nvPr>
            <p:ph idx="12" type="sldNum"/>
          </p:nvPr>
        </p:nvSpPr>
        <p:spPr>
          <a:xfrm>
            <a:off x="8503158" y="4749892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f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254" name="Google Shape;254;p16"/>
          <p:cNvSpPr/>
          <p:nvPr/>
        </p:nvSpPr>
        <p:spPr>
          <a:xfrm>
            <a:off x="-703375" y="967275"/>
            <a:ext cx="2080200" cy="3684900"/>
          </a:xfrm>
          <a:prstGeom prst="arc">
            <a:avLst>
              <a:gd fmla="val 15986920" name="adj1"/>
              <a:gd fmla="val 5602777" name="adj2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6"/>
          <p:cNvSpPr/>
          <p:nvPr/>
        </p:nvSpPr>
        <p:spPr>
          <a:xfrm>
            <a:off x="1056850" y="2517613"/>
            <a:ext cx="618000" cy="5907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6"/>
          <p:cNvSpPr/>
          <p:nvPr/>
        </p:nvSpPr>
        <p:spPr>
          <a:xfrm>
            <a:off x="934250" y="1749925"/>
            <a:ext cx="618000" cy="5907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3325" y="175500"/>
            <a:ext cx="1274375" cy="505849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6"/>
          <p:cNvSpPr/>
          <p:nvPr/>
        </p:nvSpPr>
        <p:spPr>
          <a:xfrm>
            <a:off x="629450" y="1044875"/>
            <a:ext cx="618000" cy="5907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150" y="1093925"/>
            <a:ext cx="492600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6"/>
          <p:cNvSpPr txBox="1"/>
          <p:nvPr/>
        </p:nvSpPr>
        <p:spPr>
          <a:xfrm>
            <a:off x="1421450" y="1136613"/>
            <a:ext cx="739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FC5E8"/>
                </a:solidFill>
                <a:latin typeface="Merriweather"/>
                <a:ea typeface="Merriweather"/>
                <a:cs typeface="Merriweather"/>
                <a:sym typeface="Merriweather"/>
              </a:rPr>
              <a:t>1 -</a:t>
            </a:r>
            <a:r>
              <a:rPr lang="fr" sz="1200">
                <a:solidFill>
                  <a:srgbClr val="9FC5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Presentation of the client and his expectations</a:t>
            </a:r>
            <a:endParaRPr sz="1100">
              <a:solidFill>
                <a:srgbClr val="9FC5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9550" y="2564312"/>
            <a:ext cx="492600" cy="4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6950" y="1798987"/>
            <a:ext cx="492600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6"/>
          <p:cNvSpPr txBox="1"/>
          <p:nvPr/>
        </p:nvSpPr>
        <p:spPr>
          <a:xfrm>
            <a:off x="1729850" y="1861575"/>
            <a:ext cx="677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6FA8DC"/>
                </a:solidFill>
                <a:latin typeface="Merriweather"/>
                <a:ea typeface="Merriweather"/>
                <a:cs typeface="Merriweather"/>
                <a:sym typeface="Merriweather"/>
              </a:rPr>
              <a:t>2 -</a:t>
            </a:r>
            <a:r>
              <a:rPr lang="fr" sz="1200">
                <a:solidFill>
                  <a:srgbClr val="6FA8D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Presentation of the physiotherapist and his expectations</a:t>
            </a:r>
            <a:endParaRPr sz="1100">
              <a:solidFill>
                <a:srgbClr val="6FA8D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6"/>
          <p:cNvSpPr txBox="1"/>
          <p:nvPr/>
        </p:nvSpPr>
        <p:spPr>
          <a:xfrm>
            <a:off x="2062625" y="2586525"/>
            <a:ext cx="560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solidFill>
                  <a:srgbClr val="3D85C6"/>
                </a:solidFill>
                <a:latin typeface="Merriweather"/>
                <a:ea typeface="Merriweather"/>
                <a:cs typeface="Merriweather"/>
                <a:sym typeface="Merriweather"/>
              </a:rPr>
              <a:t>3 -</a:t>
            </a:r>
            <a:r>
              <a:rPr b="1" lang="fr" sz="1700">
                <a:solidFill>
                  <a:srgbClr val="3D85C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Organisation</a:t>
            </a:r>
            <a:endParaRPr b="1" sz="160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7"/>
          <p:cNvSpPr txBox="1"/>
          <p:nvPr>
            <p:ph idx="12" type="sldNum"/>
          </p:nvPr>
        </p:nvSpPr>
        <p:spPr>
          <a:xfrm>
            <a:off x="8503158" y="4749892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f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270" name="Google Shape;270;p17"/>
          <p:cNvSpPr txBox="1"/>
          <p:nvPr/>
        </p:nvSpPr>
        <p:spPr>
          <a:xfrm>
            <a:off x="168350" y="175500"/>
            <a:ext cx="869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latin typeface="Playfair Display"/>
                <a:ea typeface="Playfair Display"/>
                <a:cs typeface="Playfair Display"/>
                <a:sym typeface="Playfair Display"/>
              </a:rPr>
              <a:t>GANTT</a:t>
            </a:r>
            <a:endParaRPr b="1" sz="20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u="sng">
                <a:solidFill>
                  <a:schemeClr val="hlink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4"/>
              </a:rPr>
              <a:t>https://docs.google.com/spreadsheets/d/1V2rL0MdPak73RSWx6rxGbo7XgAtCdY4lU-Oaq7VOChI/edit#gid=0</a:t>
            </a:r>
            <a:endParaRPr sz="1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71" name="Google Shape;27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3325" y="175500"/>
            <a:ext cx="1274375" cy="50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7"/>
          <p:cNvPicPr preferRelativeResize="0"/>
          <p:nvPr/>
        </p:nvPicPr>
        <p:blipFill rotWithShape="1">
          <a:blip r:embed="rId6">
            <a:alphaModFix/>
          </a:blip>
          <a:srcRect b="0" l="6191" r="-9" t="0"/>
          <a:stretch/>
        </p:blipFill>
        <p:spPr>
          <a:xfrm>
            <a:off x="404824" y="780050"/>
            <a:ext cx="698900" cy="3935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3" name="Google Shape;273;p17"/>
          <p:cNvGraphicFramePr/>
          <p:nvPr/>
        </p:nvGraphicFramePr>
        <p:xfrm>
          <a:off x="168350" y="915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{65C7FE5B-24D9-4B44-B0AA-400FB7C7926B}</a:tableStyleId>
              </a:tblPr>
              <a:tblGrid>
                <a:gridCol w="860600"/>
                <a:gridCol w="2728250"/>
                <a:gridCol w="860600"/>
                <a:gridCol w="622550"/>
                <a:gridCol w="622550"/>
                <a:gridCol w="622550"/>
                <a:gridCol w="622550"/>
                <a:gridCol w="622550"/>
                <a:gridCol w="622550"/>
                <a:gridCol w="622550"/>
              </a:tblGrid>
              <a:tr h="204525">
                <a:tc gridSpan="2"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GANTT S1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 rowSpan="2" hMerge="1"/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Durées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S38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S39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S40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S41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S42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S43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S44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71850">
                <a:tc gridSpan="2" vMerge="1"/>
                <a:tc hMerge="1"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20/09-26/09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27/09-03/10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04/10-10/10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11/10-17/10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18/10-24/10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25/10-31/10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01/11-07/11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245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Infos partiels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NA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1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T</a:t>
                      </a:r>
                      <a:endParaRPr b="1" sz="10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O</a:t>
                      </a:r>
                      <a:endParaRPr b="1" sz="10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U</a:t>
                      </a:r>
                      <a:endParaRPr b="1" sz="10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S</a:t>
                      </a:r>
                      <a:endParaRPr b="1" sz="10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S</a:t>
                      </a:r>
                      <a:endParaRPr b="1" sz="10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A</a:t>
                      </a:r>
                      <a:endParaRPr b="1" sz="10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I</a:t>
                      </a:r>
                      <a:endParaRPr b="1" sz="10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N</a:t>
                      </a:r>
                      <a:endParaRPr b="1" sz="10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T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5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Infos livrables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</a:tr>
              <a:tr h="245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A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Read the given documents about plastic and machines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2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</a:tr>
              <a:tr h="245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B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Meet the client, Germain LEMASSON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</a:tr>
              <a:tr h="245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C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Meet the physiotherapist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</a:tr>
              <a:tr h="245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D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Specifications and architectures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2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45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E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Make the </a:t>
                      </a:r>
                      <a:r>
                        <a:rPr lang="fr" sz="800"/>
                        <a:t>requirements</a:t>
                      </a:r>
                      <a:r>
                        <a:rPr lang="fr" sz="800"/>
                        <a:t> chart (one group)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45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F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To make the engine works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</a:tr>
              <a:tr h="245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G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Organise the collect of the plastic with the RAFU network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 vMerge="1"/>
              </a:tr>
              <a:tr h="455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H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To study the engine characteristics and see if we have to change it + Find a new one if</a:t>
                      </a:r>
                      <a:endParaRPr sz="8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necessary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 vMerge="1"/>
              </a:tr>
              <a:tr h="245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I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To securise the shredder with a hopper and a cover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316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J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800"/>
                        <a:t>To install emergency button, external potentiometer and forward/backward switch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2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8"/>
          <p:cNvSpPr txBox="1"/>
          <p:nvPr>
            <p:ph idx="12" type="sldNum"/>
          </p:nvPr>
        </p:nvSpPr>
        <p:spPr>
          <a:xfrm>
            <a:off x="8503158" y="4749892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f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279" name="Google Shape;279;p18"/>
          <p:cNvSpPr txBox="1"/>
          <p:nvPr/>
        </p:nvSpPr>
        <p:spPr>
          <a:xfrm>
            <a:off x="226950" y="175500"/>
            <a:ext cx="869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latin typeface="Playfair Display"/>
                <a:ea typeface="Playfair Display"/>
                <a:cs typeface="Playfair Display"/>
                <a:sym typeface="Playfair Display"/>
              </a:rPr>
              <a:t>RISK ANALYSIS</a:t>
            </a:r>
            <a:endParaRPr b="1" sz="20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u="sng">
                <a:solidFill>
                  <a:schemeClr val="hlink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4"/>
              </a:rPr>
              <a:t>https://docs.google.com/spreadsheets/d/1wn31kHZWb68TZ7vg97NMGhf_2zeIdimLPqPW3YUUcGw/edit#gid=0</a:t>
            </a:r>
            <a:endParaRPr sz="1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80" name="Google Shape;28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3325" y="175500"/>
            <a:ext cx="1274375" cy="50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8"/>
          <p:cNvPicPr preferRelativeResize="0"/>
          <p:nvPr/>
        </p:nvPicPr>
        <p:blipFill rotWithShape="1">
          <a:blip r:embed="rId6">
            <a:alphaModFix/>
          </a:blip>
          <a:srcRect b="0" l="6191" r="-9" t="0"/>
          <a:stretch/>
        </p:blipFill>
        <p:spPr>
          <a:xfrm>
            <a:off x="404824" y="780050"/>
            <a:ext cx="698900" cy="39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8"/>
          <p:cNvPicPr preferRelativeResize="0"/>
          <p:nvPr/>
        </p:nvPicPr>
        <p:blipFill rotWithShape="1">
          <a:blip r:embed="rId7">
            <a:alphaModFix/>
          </a:blip>
          <a:srcRect b="5634" l="0" r="0" t="9633"/>
          <a:stretch/>
        </p:blipFill>
        <p:spPr>
          <a:xfrm>
            <a:off x="1593925" y="907259"/>
            <a:ext cx="6421350" cy="3842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9"/>
          <p:cNvSpPr txBox="1"/>
          <p:nvPr/>
        </p:nvSpPr>
        <p:spPr>
          <a:xfrm>
            <a:off x="226950" y="258875"/>
            <a:ext cx="866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latin typeface="Playfair Display"/>
                <a:ea typeface="Playfair Display"/>
                <a:cs typeface="Playfair Display"/>
                <a:sym typeface="Playfair Display"/>
              </a:rPr>
              <a:t>Table of contents</a:t>
            </a:r>
            <a:endParaRPr b="1" sz="2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88" name="Google Shape;288;p19"/>
          <p:cNvSpPr txBox="1"/>
          <p:nvPr>
            <p:ph idx="12" type="sldNum"/>
          </p:nvPr>
        </p:nvSpPr>
        <p:spPr>
          <a:xfrm>
            <a:off x="8503158" y="4749892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f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289" name="Google Shape;289;p19"/>
          <p:cNvSpPr/>
          <p:nvPr/>
        </p:nvSpPr>
        <p:spPr>
          <a:xfrm>
            <a:off x="-703375" y="967275"/>
            <a:ext cx="2080200" cy="3684900"/>
          </a:xfrm>
          <a:prstGeom prst="arc">
            <a:avLst>
              <a:gd fmla="val 15986920" name="adj1"/>
              <a:gd fmla="val 5602777" name="adj2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9"/>
          <p:cNvSpPr/>
          <p:nvPr/>
        </p:nvSpPr>
        <p:spPr>
          <a:xfrm>
            <a:off x="996950" y="3285325"/>
            <a:ext cx="618000" cy="590700"/>
          </a:xfrm>
          <a:prstGeom prst="ellipse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9"/>
          <p:cNvSpPr/>
          <p:nvPr/>
        </p:nvSpPr>
        <p:spPr>
          <a:xfrm>
            <a:off x="1056850" y="2517613"/>
            <a:ext cx="618000" cy="5907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9"/>
          <p:cNvSpPr/>
          <p:nvPr/>
        </p:nvSpPr>
        <p:spPr>
          <a:xfrm>
            <a:off x="934250" y="1749925"/>
            <a:ext cx="618000" cy="5907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3325" y="175500"/>
            <a:ext cx="1274375" cy="505849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9"/>
          <p:cNvSpPr/>
          <p:nvPr/>
        </p:nvSpPr>
        <p:spPr>
          <a:xfrm>
            <a:off x="629450" y="1044875"/>
            <a:ext cx="618000" cy="5907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150" y="1093925"/>
            <a:ext cx="492600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9"/>
          <p:cNvSpPr txBox="1"/>
          <p:nvPr/>
        </p:nvSpPr>
        <p:spPr>
          <a:xfrm>
            <a:off x="1421450" y="1073863"/>
            <a:ext cx="739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FC5E8"/>
                </a:solidFill>
                <a:latin typeface="Merriweather"/>
                <a:ea typeface="Merriweather"/>
                <a:cs typeface="Merriweather"/>
                <a:sym typeface="Merriweather"/>
              </a:rPr>
              <a:t>1 -</a:t>
            </a:r>
            <a:r>
              <a:rPr lang="fr" sz="1200">
                <a:solidFill>
                  <a:srgbClr val="9FC5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Presentation of the client and his expectations</a:t>
            </a:r>
            <a:endParaRPr sz="1100">
              <a:solidFill>
                <a:srgbClr val="9FC5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" name="Google Shape;29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9550" y="2564312"/>
            <a:ext cx="492600" cy="4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6950" y="1798987"/>
            <a:ext cx="492600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9644" y="3334363"/>
            <a:ext cx="492600" cy="497291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9"/>
          <p:cNvSpPr txBox="1"/>
          <p:nvPr/>
        </p:nvSpPr>
        <p:spPr>
          <a:xfrm>
            <a:off x="1729850" y="1826650"/>
            <a:ext cx="677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6FA8DC"/>
                </a:solidFill>
                <a:latin typeface="Merriweather"/>
                <a:ea typeface="Merriweather"/>
                <a:cs typeface="Merriweather"/>
                <a:sym typeface="Merriweather"/>
              </a:rPr>
              <a:t>2 -</a:t>
            </a:r>
            <a:r>
              <a:rPr lang="fr" sz="1200">
                <a:solidFill>
                  <a:srgbClr val="6FA8D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Presentation of the physiotherapist and his expectations</a:t>
            </a:r>
            <a:endParaRPr sz="1100">
              <a:solidFill>
                <a:srgbClr val="6FA8D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9"/>
          <p:cNvSpPr txBox="1"/>
          <p:nvPr/>
        </p:nvSpPr>
        <p:spPr>
          <a:xfrm>
            <a:off x="2062625" y="2579200"/>
            <a:ext cx="560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3D85C6"/>
                </a:solidFill>
                <a:latin typeface="Merriweather"/>
                <a:ea typeface="Merriweather"/>
                <a:cs typeface="Merriweather"/>
                <a:sym typeface="Merriweather"/>
              </a:rPr>
              <a:t>3 -</a:t>
            </a:r>
            <a:r>
              <a:rPr lang="fr" sz="1200">
                <a:solidFill>
                  <a:srgbClr val="3D85C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Organisation</a:t>
            </a:r>
            <a:endParaRPr sz="110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9"/>
          <p:cNvSpPr txBox="1"/>
          <p:nvPr/>
        </p:nvSpPr>
        <p:spPr>
          <a:xfrm>
            <a:off x="1705950" y="3375263"/>
            <a:ext cx="5732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solidFill>
                  <a:srgbClr val="0B5394"/>
                </a:solidFill>
                <a:latin typeface="Merriweather"/>
                <a:ea typeface="Merriweather"/>
                <a:cs typeface="Merriweather"/>
                <a:sym typeface="Merriweather"/>
              </a:rPr>
              <a:t>4 -</a:t>
            </a:r>
            <a:r>
              <a:rPr b="1" lang="fr" sz="1700">
                <a:solidFill>
                  <a:srgbClr val="0B539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Systems engineering of the shredder</a:t>
            </a:r>
            <a:endParaRPr b="1" sz="1600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0"/>
          <p:cNvSpPr txBox="1"/>
          <p:nvPr>
            <p:ph idx="12" type="sldNum"/>
          </p:nvPr>
        </p:nvSpPr>
        <p:spPr>
          <a:xfrm>
            <a:off x="8503158" y="4749892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f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308" name="Google Shape;308;p20"/>
          <p:cNvSpPr txBox="1"/>
          <p:nvPr/>
        </p:nvSpPr>
        <p:spPr>
          <a:xfrm>
            <a:off x="226950" y="258875"/>
            <a:ext cx="869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latin typeface="Playfair Display"/>
                <a:ea typeface="Playfair Display"/>
                <a:cs typeface="Playfair Display"/>
                <a:sym typeface="Playfair Display"/>
              </a:rPr>
              <a:t>Stakeholders</a:t>
            </a:r>
            <a:endParaRPr b="1" sz="2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09" name="Google Shape;3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3325" y="175500"/>
            <a:ext cx="1274375" cy="50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0"/>
          <p:cNvPicPr preferRelativeResize="0"/>
          <p:nvPr/>
        </p:nvPicPr>
        <p:blipFill rotWithShape="1">
          <a:blip r:embed="rId5">
            <a:alphaModFix/>
          </a:blip>
          <a:srcRect b="0" l="6191" r="-9" t="0"/>
          <a:stretch/>
        </p:blipFill>
        <p:spPr>
          <a:xfrm>
            <a:off x="404824" y="780050"/>
            <a:ext cx="698900" cy="39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26349" y="842101"/>
            <a:ext cx="5458227" cy="39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1"/>
          <p:cNvSpPr txBox="1"/>
          <p:nvPr/>
        </p:nvSpPr>
        <p:spPr>
          <a:xfrm>
            <a:off x="226950" y="258875"/>
            <a:ext cx="866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latin typeface="Playfair Display"/>
                <a:ea typeface="Playfair Display"/>
                <a:cs typeface="Playfair Display"/>
                <a:sym typeface="Playfair Display"/>
              </a:rPr>
              <a:t>Table of contents</a:t>
            </a:r>
            <a:endParaRPr b="1" sz="2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17" name="Google Shape;317;p21"/>
          <p:cNvSpPr txBox="1"/>
          <p:nvPr>
            <p:ph idx="12" type="sldNum"/>
          </p:nvPr>
        </p:nvSpPr>
        <p:spPr>
          <a:xfrm>
            <a:off x="8503158" y="4749892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f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318" name="Google Shape;318;p21"/>
          <p:cNvSpPr/>
          <p:nvPr/>
        </p:nvSpPr>
        <p:spPr>
          <a:xfrm>
            <a:off x="-703375" y="967275"/>
            <a:ext cx="2080200" cy="3684900"/>
          </a:xfrm>
          <a:prstGeom prst="arc">
            <a:avLst>
              <a:gd fmla="val 15986920" name="adj1"/>
              <a:gd fmla="val 5602777" name="adj2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1"/>
          <p:cNvSpPr/>
          <p:nvPr/>
        </p:nvSpPr>
        <p:spPr>
          <a:xfrm>
            <a:off x="658800" y="3956975"/>
            <a:ext cx="618000" cy="590700"/>
          </a:xfrm>
          <a:prstGeom prst="ellipse">
            <a:avLst/>
          </a:prstGeom>
          <a:solidFill>
            <a:srgbClr val="073763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1"/>
          <p:cNvSpPr/>
          <p:nvPr/>
        </p:nvSpPr>
        <p:spPr>
          <a:xfrm>
            <a:off x="996950" y="3285325"/>
            <a:ext cx="618000" cy="590700"/>
          </a:xfrm>
          <a:prstGeom prst="ellipse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1"/>
          <p:cNvSpPr/>
          <p:nvPr/>
        </p:nvSpPr>
        <p:spPr>
          <a:xfrm>
            <a:off x="1056850" y="2517613"/>
            <a:ext cx="618000" cy="5907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1"/>
          <p:cNvSpPr/>
          <p:nvPr/>
        </p:nvSpPr>
        <p:spPr>
          <a:xfrm>
            <a:off x="934250" y="1749925"/>
            <a:ext cx="618000" cy="5907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3" name="Google Shape;3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3325" y="175500"/>
            <a:ext cx="1274375" cy="505849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1"/>
          <p:cNvSpPr/>
          <p:nvPr/>
        </p:nvSpPr>
        <p:spPr>
          <a:xfrm>
            <a:off x="629450" y="1044875"/>
            <a:ext cx="618000" cy="5907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150" y="1093925"/>
            <a:ext cx="492600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1"/>
          <p:cNvSpPr txBox="1"/>
          <p:nvPr/>
        </p:nvSpPr>
        <p:spPr>
          <a:xfrm>
            <a:off x="1421450" y="1156950"/>
            <a:ext cx="739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FC5E8"/>
                </a:solidFill>
                <a:latin typeface="Merriweather"/>
                <a:ea typeface="Merriweather"/>
                <a:cs typeface="Merriweather"/>
                <a:sym typeface="Merriweather"/>
              </a:rPr>
              <a:t>1 -</a:t>
            </a:r>
            <a:r>
              <a:rPr lang="fr" sz="1200">
                <a:solidFill>
                  <a:srgbClr val="9FC5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Presentation of the client and his expectations</a:t>
            </a:r>
            <a:endParaRPr sz="1100">
              <a:solidFill>
                <a:srgbClr val="9FC5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7" name="Google Shape;32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9550" y="2564312"/>
            <a:ext cx="492600" cy="4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6950" y="1798987"/>
            <a:ext cx="492600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9644" y="3334363"/>
            <a:ext cx="492600" cy="497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1494" y="4003675"/>
            <a:ext cx="492600" cy="497291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1"/>
          <p:cNvSpPr txBox="1"/>
          <p:nvPr/>
        </p:nvSpPr>
        <p:spPr>
          <a:xfrm>
            <a:off x="1729850" y="1892638"/>
            <a:ext cx="677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6FA8DC"/>
                </a:solidFill>
                <a:latin typeface="Merriweather"/>
                <a:ea typeface="Merriweather"/>
                <a:cs typeface="Merriweather"/>
                <a:sym typeface="Merriweather"/>
              </a:rPr>
              <a:t>2 -</a:t>
            </a:r>
            <a:r>
              <a:rPr lang="fr" sz="1200">
                <a:solidFill>
                  <a:srgbClr val="6FA8D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Presentation of the physiotherapist and his expectations</a:t>
            </a:r>
            <a:endParaRPr sz="1100">
              <a:solidFill>
                <a:srgbClr val="6FA8D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1"/>
          <p:cNvSpPr txBox="1"/>
          <p:nvPr/>
        </p:nvSpPr>
        <p:spPr>
          <a:xfrm>
            <a:off x="2031925" y="2628313"/>
            <a:ext cx="560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3D85C6"/>
                </a:solidFill>
                <a:latin typeface="Merriweather"/>
                <a:ea typeface="Merriweather"/>
                <a:cs typeface="Merriweather"/>
                <a:sym typeface="Merriweather"/>
              </a:rPr>
              <a:t>3 -</a:t>
            </a:r>
            <a:r>
              <a:rPr lang="fr" sz="1200">
                <a:solidFill>
                  <a:srgbClr val="3D85C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Organisation</a:t>
            </a:r>
            <a:endParaRPr sz="110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1"/>
          <p:cNvSpPr txBox="1"/>
          <p:nvPr/>
        </p:nvSpPr>
        <p:spPr>
          <a:xfrm>
            <a:off x="1705950" y="3429988"/>
            <a:ext cx="573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0B5394"/>
                </a:solidFill>
                <a:latin typeface="Merriweather"/>
                <a:ea typeface="Merriweather"/>
                <a:cs typeface="Merriweather"/>
                <a:sym typeface="Merriweather"/>
              </a:rPr>
              <a:t>4 -</a:t>
            </a:r>
            <a:r>
              <a:rPr lang="fr" sz="1200">
                <a:solidFill>
                  <a:srgbClr val="0B539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Systems engineering of the shredder</a:t>
            </a:r>
            <a:endParaRPr sz="1100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1"/>
          <p:cNvSpPr txBox="1"/>
          <p:nvPr/>
        </p:nvSpPr>
        <p:spPr>
          <a:xfrm>
            <a:off x="1421450" y="4099700"/>
            <a:ext cx="5205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solidFill>
                  <a:srgbClr val="073763"/>
                </a:solidFill>
                <a:latin typeface="Merriweather"/>
                <a:ea typeface="Merriweather"/>
                <a:cs typeface="Merriweather"/>
                <a:sym typeface="Merriweather"/>
              </a:rPr>
              <a:t>5 -</a:t>
            </a:r>
            <a:r>
              <a:rPr b="1" lang="fr" sz="1700">
                <a:solidFill>
                  <a:srgbClr val="07376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CAD and first progress</a:t>
            </a:r>
            <a:endParaRPr b="1" sz="1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2"/>
          <p:cNvSpPr txBox="1"/>
          <p:nvPr>
            <p:ph idx="12" type="sldNum"/>
          </p:nvPr>
        </p:nvSpPr>
        <p:spPr>
          <a:xfrm>
            <a:off x="8503158" y="4749892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f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340" name="Google Shape;340;p22"/>
          <p:cNvSpPr txBox="1"/>
          <p:nvPr/>
        </p:nvSpPr>
        <p:spPr>
          <a:xfrm>
            <a:off x="226950" y="258875"/>
            <a:ext cx="869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latin typeface="Playfair Display"/>
                <a:ea typeface="Playfair Display"/>
                <a:cs typeface="Playfair Display"/>
                <a:sym typeface="Playfair Display"/>
              </a:rPr>
              <a:t>First progress</a:t>
            </a:r>
            <a:endParaRPr b="1" sz="2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41" name="Google Shape;34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3325" y="175500"/>
            <a:ext cx="1274375" cy="50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2"/>
          <p:cNvPicPr preferRelativeResize="0"/>
          <p:nvPr/>
        </p:nvPicPr>
        <p:blipFill rotWithShape="1">
          <a:blip r:embed="rId5">
            <a:alphaModFix/>
          </a:blip>
          <a:srcRect b="0" l="6191" r="-9" t="0"/>
          <a:stretch/>
        </p:blipFill>
        <p:spPr>
          <a:xfrm>
            <a:off x="404824" y="780050"/>
            <a:ext cx="698900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2"/>
          <p:cNvSpPr txBox="1"/>
          <p:nvPr/>
        </p:nvSpPr>
        <p:spPr>
          <a:xfrm>
            <a:off x="1482550" y="927800"/>
            <a:ext cx="71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Problem :</a:t>
            </a: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 The engine of the shredder which requires a three-phase plug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4" name="Google Shape;344;p22"/>
          <p:cNvSpPr txBox="1"/>
          <p:nvPr/>
        </p:nvSpPr>
        <p:spPr>
          <a:xfrm>
            <a:off x="1769500" y="1420588"/>
            <a:ext cx="655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 u="sng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Solution</a:t>
            </a:r>
            <a:r>
              <a:rPr b="1" lang="fr" sz="12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 :</a:t>
            </a:r>
            <a:r>
              <a:rPr lang="fr" sz="1200">
                <a:latin typeface="Montserrat"/>
                <a:ea typeface="Montserrat"/>
                <a:cs typeface="Montserrat"/>
                <a:sym typeface="Montserrat"/>
              </a:rPr>
              <a:t> To use a converter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5" name="Google Shape;345;p22"/>
          <p:cNvPicPr preferRelativeResize="0"/>
          <p:nvPr/>
        </p:nvPicPr>
        <p:blipFill rotWithShape="1">
          <a:blip r:embed="rId6">
            <a:alphaModFix/>
          </a:blip>
          <a:srcRect b="0" l="0" r="0" t="8883"/>
          <a:stretch/>
        </p:blipFill>
        <p:spPr>
          <a:xfrm>
            <a:off x="5967825" y="1574450"/>
            <a:ext cx="1961306" cy="2821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6" name="Google Shape;346;p22"/>
          <p:cNvCxnSpPr/>
          <p:nvPr/>
        </p:nvCxnSpPr>
        <p:spPr>
          <a:xfrm>
            <a:off x="4294625" y="1615700"/>
            <a:ext cx="14061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dot"/>
            <a:round/>
            <a:headEnd len="med" w="med" type="none"/>
            <a:tailEnd len="med" w="med" type="triangle"/>
          </a:ln>
        </p:spPr>
      </p:cxnSp>
      <p:pic>
        <p:nvPicPr>
          <p:cNvPr id="347" name="Google Shape;34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25875" y="1882500"/>
            <a:ext cx="3453599" cy="2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2"/>
          <p:cNvSpPr/>
          <p:nvPr/>
        </p:nvSpPr>
        <p:spPr>
          <a:xfrm>
            <a:off x="1501675" y="918225"/>
            <a:ext cx="6676200" cy="409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2"/>
          <p:cNvSpPr txBox="1"/>
          <p:nvPr/>
        </p:nvSpPr>
        <p:spPr>
          <a:xfrm>
            <a:off x="330000" y="4457225"/>
            <a:ext cx="848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Montserrat"/>
                <a:ea typeface="Montserrat"/>
                <a:cs typeface="Montserrat"/>
                <a:sym typeface="Montserrat"/>
              </a:rPr>
              <a:t>To do from now on : </a:t>
            </a:r>
            <a:r>
              <a:rPr lang="fr" sz="1000">
                <a:solidFill>
                  <a:srgbClr val="F1C232"/>
                </a:solidFill>
                <a:latin typeface="Montserrat"/>
                <a:ea typeface="Montserrat"/>
                <a:cs typeface="Montserrat"/>
                <a:sym typeface="Montserrat"/>
              </a:rPr>
              <a:t>Gantt task H</a:t>
            </a:r>
            <a:r>
              <a:rPr lang="fr" sz="1000">
                <a:latin typeface="Montserrat"/>
                <a:ea typeface="Montserrat"/>
                <a:cs typeface="Montserrat"/>
                <a:sym typeface="Montserrat"/>
              </a:rPr>
              <a:t> → </a:t>
            </a:r>
            <a:r>
              <a:rPr lang="fr" sz="10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To study the engine characteristics and see if we have to change it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0" name="Google Shape;350;p22"/>
          <p:cNvCxnSpPr/>
          <p:nvPr/>
        </p:nvCxnSpPr>
        <p:spPr>
          <a:xfrm>
            <a:off x="1595450" y="1328750"/>
            <a:ext cx="0" cy="28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1" name="Google Shape;351;p22"/>
          <p:cNvCxnSpPr>
            <a:endCxn id="344" idx="1"/>
          </p:cNvCxnSpPr>
          <p:nvPr/>
        </p:nvCxnSpPr>
        <p:spPr>
          <a:xfrm flipH="1" rot="10800000">
            <a:off x="1590700" y="1605238"/>
            <a:ext cx="1788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"/>
          <p:cNvSpPr txBox="1"/>
          <p:nvPr>
            <p:ph idx="12" type="sldNum"/>
          </p:nvPr>
        </p:nvSpPr>
        <p:spPr>
          <a:xfrm>
            <a:off x="8503158" y="4749892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f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357" name="Google Shape;357;p23"/>
          <p:cNvSpPr txBox="1"/>
          <p:nvPr/>
        </p:nvSpPr>
        <p:spPr>
          <a:xfrm>
            <a:off x="226950" y="258875"/>
            <a:ext cx="869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latin typeface="Playfair Display"/>
                <a:ea typeface="Playfair Display"/>
                <a:cs typeface="Playfair Display"/>
                <a:sym typeface="Playfair Display"/>
              </a:rPr>
              <a:t>First progress</a:t>
            </a:r>
            <a:endParaRPr b="1" sz="2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58" name="Google Shape;35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3325" y="175500"/>
            <a:ext cx="1274375" cy="50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3"/>
          <p:cNvPicPr preferRelativeResize="0"/>
          <p:nvPr/>
        </p:nvPicPr>
        <p:blipFill rotWithShape="1">
          <a:blip r:embed="rId5">
            <a:alphaModFix/>
          </a:blip>
          <a:srcRect b="0" l="6191" r="-9" t="0"/>
          <a:stretch/>
        </p:blipFill>
        <p:spPr>
          <a:xfrm>
            <a:off x="404824" y="780050"/>
            <a:ext cx="698900" cy="39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3"/>
          <p:cNvPicPr preferRelativeResize="0"/>
          <p:nvPr/>
        </p:nvPicPr>
        <p:blipFill rotWithShape="1">
          <a:blip r:embed="rId6">
            <a:alphaModFix/>
          </a:blip>
          <a:srcRect b="10474" l="0" r="0" t="12507"/>
          <a:stretch/>
        </p:blipFill>
        <p:spPr>
          <a:xfrm>
            <a:off x="2418875" y="1007731"/>
            <a:ext cx="4306251" cy="3633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/>
        </p:nvSpPr>
        <p:spPr>
          <a:xfrm>
            <a:off x="226950" y="258875"/>
            <a:ext cx="866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latin typeface="Playfair Display"/>
                <a:ea typeface="Playfair Display"/>
                <a:cs typeface="Playfair Display"/>
                <a:sym typeface="Playfair Display"/>
              </a:rPr>
              <a:t>Table of contents</a:t>
            </a:r>
            <a:endParaRPr b="1" sz="2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8503158" y="4749892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f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42" name="Google Shape;42;p6"/>
          <p:cNvSpPr/>
          <p:nvPr/>
        </p:nvSpPr>
        <p:spPr>
          <a:xfrm>
            <a:off x="-703375" y="967275"/>
            <a:ext cx="2080200" cy="3684900"/>
          </a:xfrm>
          <a:prstGeom prst="arc">
            <a:avLst>
              <a:gd fmla="val 15986920" name="adj1"/>
              <a:gd fmla="val 5602777" name="adj2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658800" y="3956975"/>
            <a:ext cx="618000" cy="590700"/>
          </a:xfrm>
          <a:prstGeom prst="ellipse">
            <a:avLst/>
          </a:prstGeom>
          <a:solidFill>
            <a:srgbClr val="073763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996950" y="3285325"/>
            <a:ext cx="618000" cy="590700"/>
          </a:xfrm>
          <a:prstGeom prst="ellipse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6"/>
          <p:cNvSpPr/>
          <p:nvPr/>
        </p:nvSpPr>
        <p:spPr>
          <a:xfrm>
            <a:off x="1056850" y="2517613"/>
            <a:ext cx="618000" cy="5907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6"/>
          <p:cNvSpPr/>
          <p:nvPr/>
        </p:nvSpPr>
        <p:spPr>
          <a:xfrm>
            <a:off x="934250" y="1749925"/>
            <a:ext cx="618000" cy="5907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" name="Google Shape;47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3325" y="175500"/>
            <a:ext cx="1274375" cy="505849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6"/>
          <p:cNvSpPr/>
          <p:nvPr/>
        </p:nvSpPr>
        <p:spPr>
          <a:xfrm>
            <a:off x="629450" y="1044875"/>
            <a:ext cx="618000" cy="5907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" name="Google Shape;49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150" y="1093925"/>
            <a:ext cx="492600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6"/>
          <p:cNvSpPr txBox="1"/>
          <p:nvPr/>
        </p:nvSpPr>
        <p:spPr>
          <a:xfrm>
            <a:off x="1421450" y="1073863"/>
            <a:ext cx="7390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500">
                <a:solidFill>
                  <a:srgbClr val="9FC5E8"/>
                </a:solidFill>
                <a:latin typeface="Merriweather"/>
                <a:ea typeface="Merriweather"/>
                <a:cs typeface="Merriweather"/>
                <a:sym typeface="Merriweather"/>
              </a:rPr>
              <a:t>1 -</a:t>
            </a:r>
            <a:r>
              <a:rPr lang="fr" sz="1500">
                <a:solidFill>
                  <a:srgbClr val="9FC5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Presentation of the client and his expectations</a:t>
            </a:r>
            <a:endParaRPr>
              <a:solidFill>
                <a:srgbClr val="9FC5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" name="Google Shape;51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9550" y="2564312"/>
            <a:ext cx="492600" cy="4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6950" y="1798987"/>
            <a:ext cx="492600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9644" y="3334363"/>
            <a:ext cx="492600" cy="497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1494" y="4003675"/>
            <a:ext cx="492600" cy="49729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6"/>
          <p:cNvSpPr txBox="1"/>
          <p:nvPr/>
        </p:nvSpPr>
        <p:spPr>
          <a:xfrm>
            <a:off x="1729850" y="1826650"/>
            <a:ext cx="677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500">
                <a:solidFill>
                  <a:srgbClr val="6FA8DC"/>
                </a:solidFill>
                <a:latin typeface="Merriweather"/>
                <a:ea typeface="Merriweather"/>
                <a:cs typeface="Merriweather"/>
                <a:sym typeface="Merriweather"/>
              </a:rPr>
              <a:t>2 -</a:t>
            </a:r>
            <a:r>
              <a:rPr lang="fr" sz="1500">
                <a:solidFill>
                  <a:srgbClr val="6FA8D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Presentation of the physiotherapist and his expectations</a:t>
            </a:r>
            <a:endParaRPr>
              <a:solidFill>
                <a:srgbClr val="6FA8D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6"/>
          <p:cNvSpPr txBox="1"/>
          <p:nvPr/>
        </p:nvSpPr>
        <p:spPr>
          <a:xfrm>
            <a:off x="2062625" y="2579200"/>
            <a:ext cx="5604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500">
                <a:solidFill>
                  <a:srgbClr val="3D85C6"/>
                </a:solidFill>
                <a:latin typeface="Merriweather"/>
                <a:ea typeface="Merriweather"/>
                <a:cs typeface="Merriweather"/>
                <a:sym typeface="Merriweather"/>
              </a:rPr>
              <a:t>3 -</a:t>
            </a:r>
            <a:r>
              <a:rPr lang="fr" sz="1500">
                <a:solidFill>
                  <a:srgbClr val="3D85C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Organization</a:t>
            </a:r>
            <a:endParaRPr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6"/>
          <p:cNvSpPr txBox="1"/>
          <p:nvPr/>
        </p:nvSpPr>
        <p:spPr>
          <a:xfrm>
            <a:off x="1705950" y="3375263"/>
            <a:ext cx="5732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500">
                <a:solidFill>
                  <a:srgbClr val="0B5394"/>
                </a:solidFill>
                <a:latin typeface="Merriweather"/>
                <a:ea typeface="Merriweather"/>
                <a:cs typeface="Merriweather"/>
                <a:sym typeface="Merriweather"/>
              </a:rPr>
              <a:t>4 -</a:t>
            </a:r>
            <a:r>
              <a:rPr lang="fr" sz="1500">
                <a:solidFill>
                  <a:srgbClr val="0B539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Systems engineering of the shredder</a:t>
            </a:r>
            <a:endParaRPr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6"/>
          <p:cNvSpPr txBox="1"/>
          <p:nvPr/>
        </p:nvSpPr>
        <p:spPr>
          <a:xfrm>
            <a:off x="1421450" y="4099700"/>
            <a:ext cx="5205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500">
                <a:solidFill>
                  <a:srgbClr val="073763"/>
                </a:solidFill>
                <a:latin typeface="Merriweather"/>
                <a:ea typeface="Merriweather"/>
                <a:cs typeface="Merriweather"/>
                <a:sym typeface="Merriweather"/>
              </a:rPr>
              <a:t>5 -</a:t>
            </a:r>
            <a:r>
              <a:rPr lang="fr" sz="1500">
                <a:solidFill>
                  <a:srgbClr val="07376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CAD and first progress</a:t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4"/>
          <p:cNvSpPr txBox="1"/>
          <p:nvPr>
            <p:ph idx="12" type="sldNum"/>
          </p:nvPr>
        </p:nvSpPr>
        <p:spPr>
          <a:xfrm>
            <a:off x="8503158" y="4749892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f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366" name="Google Shape;366;p24"/>
          <p:cNvSpPr txBox="1"/>
          <p:nvPr/>
        </p:nvSpPr>
        <p:spPr>
          <a:xfrm>
            <a:off x="226950" y="258875"/>
            <a:ext cx="869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latin typeface="Playfair Display"/>
                <a:ea typeface="Playfair Display"/>
                <a:cs typeface="Playfair Display"/>
                <a:sym typeface="Playfair Display"/>
              </a:rPr>
              <a:t>CAD - THE HOPPER</a:t>
            </a:r>
            <a:endParaRPr b="1" sz="2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67" name="Google Shape;36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3325" y="175500"/>
            <a:ext cx="1274375" cy="50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4"/>
          <p:cNvPicPr preferRelativeResize="0"/>
          <p:nvPr/>
        </p:nvPicPr>
        <p:blipFill rotWithShape="1">
          <a:blip r:embed="rId5">
            <a:alphaModFix/>
          </a:blip>
          <a:srcRect b="0" l="6191" r="-9" t="0"/>
          <a:stretch/>
        </p:blipFill>
        <p:spPr>
          <a:xfrm>
            <a:off x="404824" y="780050"/>
            <a:ext cx="698900" cy="39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4"/>
          <p:cNvPicPr preferRelativeResize="0"/>
          <p:nvPr/>
        </p:nvPicPr>
        <p:blipFill rotWithShape="1">
          <a:blip r:embed="rId6">
            <a:alphaModFix/>
          </a:blip>
          <a:srcRect b="19193" l="36848" r="23592" t="29526"/>
          <a:stretch/>
        </p:blipFill>
        <p:spPr>
          <a:xfrm>
            <a:off x="774625" y="1511949"/>
            <a:ext cx="3210627" cy="289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4"/>
          <p:cNvPicPr preferRelativeResize="0"/>
          <p:nvPr/>
        </p:nvPicPr>
        <p:blipFill rotWithShape="1">
          <a:blip r:embed="rId7">
            <a:alphaModFix/>
          </a:blip>
          <a:srcRect b="8648" l="32624" r="10200" t="20978"/>
          <a:stretch/>
        </p:blipFill>
        <p:spPr>
          <a:xfrm>
            <a:off x="4851900" y="1511950"/>
            <a:ext cx="3381184" cy="2892124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4"/>
          <p:cNvSpPr txBox="1"/>
          <p:nvPr/>
        </p:nvSpPr>
        <p:spPr>
          <a:xfrm>
            <a:off x="2190300" y="819650"/>
            <a:ext cx="4763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1C232"/>
                </a:solidFill>
                <a:latin typeface="Montserrat"/>
                <a:ea typeface="Montserrat"/>
                <a:cs typeface="Montserrat"/>
                <a:sym typeface="Montserrat"/>
              </a:rPr>
              <a:t>Gantt task I</a:t>
            </a:r>
            <a:r>
              <a:rPr lang="fr" sz="1100">
                <a:latin typeface="Montserrat"/>
                <a:ea typeface="Montserrat"/>
                <a:cs typeface="Montserrat"/>
                <a:sym typeface="Montserrat"/>
              </a:rPr>
              <a:t> : </a:t>
            </a: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To securise the shredder with a hopper and a cover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2" name="Google Shape;372;p24"/>
          <p:cNvCxnSpPr/>
          <p:nvPr/>
        </p:nvCxnSpPr>
        <p:spPr>
          <a:xfrm>
            <a:off x="4572000" y="1100125"/>
            <a:ext cx="0" cy="209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3" name="Google Shape;373;p24"/>
          <p:cNvCxnSpPr/>
          <p:nvPr/>
        </p:nvCxnSpPr>
        <p:spPr>
          <a:xfrm>
            <a:off x="2410350" y="1305350"/>
            <a:ext cx="4065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4" name="Google Shape;374;p24"/>
          <p:cNvCxnSpPr/>
          <p:nvPr/>
        </p:nvCxnSpPr>
        <p:spPr>
          <a:xfrm>
            <a:off x="2410350" y="1305350"/>
            <a:ext cx="0" cy="195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75" name="Google Shape;375;p24"/>
          <p:cNvCxnSpPr/>
          <p:nvPr/>
        </p:nvCxnSpPr>
        <p:spPr>
          <a:xfrm>
            <a:off x="6475350" y="1305350"/>
            <a:ext cx="0" cy="195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76" name="Google Shape;376;p24"/>
          <p:cNvSpPr txBox="1"/>
          <p:nvPr/>
        </p:nvSpPr>
        <p:spPr>
          <a:xfrm>
            <a:off x="774625" y="4415375"/>
            <a:ext cx="7467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 u="sng">
                <a:latin typeface="Montserrat"/>
                <a:ea typeface="Montserrat"/>
                <a:cs typeface="Montserrat"/>
                <a:sym typeface="Montserrat"/>
              </a:rPr>
              <a:t>CAD drawing of the hopper</a:t>
            </a:r>
            <a:endParaRPr i="1" sz="1000" u="sng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Montserrat"/>
                <a:ea typeface="Montserrat"/>
                <a:cs typeface="Montserrat"/>
                <a:sym typeface="Montserrat"/>
              </a:rPr>
              <a:t>(The hopper will be cut at the E3 school on monday 18th tanks to Alain)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5"/>
          <p:cNvSpPr txBox="1"/>
          <p:nvPr>
            <p:ph idx="12" type="sldNum"/>
          </p:nvPr>
        </p:nvSpPr>
        <p:spPr>
          <a:xfrm>
            <a:off x="8503158" y="4749892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f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382" name="Google Shape;382;p25"/>
          <p:cNvSpPr txBox="1"/>
          <p:nvPr/>
        </p:nvSpPr>
        <p:spPr>
          <a:xfrm>
            <a:off x="226950" y="258875"/>
            <a:ext cx="869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latin typeface="Playfair Display"/>
                <a:ea typeface="Playfair Display"/>
                <a:cs typeface="Playfair Display"/>
                <a:sym typeface="Playfair Display"/>
              </a:rPr>
              <a:t>Interrogations</a:t>
            </a:r>
            <a:endParaRPr b="1" sz="2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83" name="Google Shape;38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3325" y="175500"/>
            <a:ext cx="1274375" cy="50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5"/>
          <p:cNvPicPr preferRelativeResize="0"/>
          <p:nvPr/>
        </p:nvPicPr>
        <p:blipFill rotWithShape="1">
          <a:blip r:embed="rId5">
            <a:alphaModFix/>
          </a:blip>
          <a:srcRect b="0" l="6191" r="-9" t="0"/>
          <a:stretch/>
        </p:blipFill>
        <p:spPr>
          <a:xfrm>
            <a:off x="404824" y="780050"/>
            <a:ext cx="698900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25"/>
          <p:cNvSpPr txBox="1"/>
          <p:nvPr/>
        </p:nvSpPr>
        <p:spPr>
          <a:xfrm>
            <a:off x="351750" y="1267200"/>
            <a:ext cx="8440500" cy="3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Is it realistic to plan the design of the plastic press taking into </a:t>
            </a: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account</a:t>
            </a: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 the work we have to do for the shredder and the organisation of the plastic collection 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How to manage System engineering for this project - shall we talk about the whole project (shredder + compressor) or focus on each element ? or both 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How to organize the transportation between the big ships made in GI and Germain LEMASSON ? Software for the customer to enter his chips requirements (type and quantity) and for the information to reach GI 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Who can be contacted in the school to request for bins to collect or to store our chips of plastic 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6"/>
          <p:cNvSpPr txBox="1"/>
          <p:nvPr>
            <p:ph idx="12" type="sldNum"/>
          </p:nvPr>
        </p:nvSpPr>
        <p:spPr>
          <a:xfrm>
            <a:off x="8503158" y="4749892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f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391" name="Google Shape;391;p26"/>
          <p:cNvSpPr txBox="1"/>
          <p:nvPr/>
        </p:nvSpPr>
        <p:spPr>
          <a:xfrm>
            <a:off x="226950" y="258875"/>
            <a:ext cx="869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latin typeface="Playfair Display"/>
                <a:ea typeface="Playfair Display"/>
                <a:cs typeface="Playfair Display"/>
                <a:sym typeface="Playfair Display"/>
              </a:rPr>
              <a:t>????</a:t>
            </a:r>
            <a:endParaRPr b="1" sz="2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92" name="Google Shape;39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3325" y="175500"/>
            <a:ext cx="1274375" cy="50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6"/>
          <p:cNvPicPr preferRelativeResize="0"/>
          <p:nvPr/>
        </p:nvPicPr>
        <p:blipFill rotWithShape="1">
          <a:blip r:embed="rId5">
            <a:alphaModFix/>
          </a:blip>
          <a:srcRect b="0" l="6191" r="-9" t="0"/>
          <a:stretch/>
        </p:blipFill>
        <p:spPr>
          <a:xfrm>
            <a:off x="404824" y="780050"/>
            <a:ext cx="698900" cy="39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9063" y="903875"/>
            <a:ext cx="2195588" cy="3887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72389" y="923425"/>
            <a:ext cx="2818086" cy="382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01" name="Google Shape;401;p27"/>
          <p:cNvPicPr preferRelativeResize="0"/>
          <p:nvPr/>
        </p:nvPicPr>
        <p:blipFill rotWithShape="1">
          <a:blip r:embed="rId3">
            <a:alphaModFix/>
          </a:blip>
          <a:srcRect b="10104" l="0" r="0" t="6527"/>
          <a:stretch/>
        </p:blipFill>
        <p:spPr>
          <a:xfrm>
            <a:off x="2585100" y="2259725"/>
            <a:ext cx="3003975" cy="25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27"/>
          <p:cNvPicPr preferRelativeResize="0"/>
          <p:nvPr/>
        </p:nvPicPr>
        <p:blipFill rotWithShape="1">
          <a:blip r:embed="rId4">
            <a:alphaModFix/>
          </a:blip>
          <a:srcRect b="2029" l="78312" r="2282" t="78564"/>
          <a:stretch/>
        </p:blipFill>
        <p:spPr>
          <a:xfrm>
            <a:off x="3754375" y="1329550"/>
            <a:ext cx="665424" cy="6654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3" name="Google Shape;403;p27"/>
          <p:cNvCxnSpPr/>
          <p:nvPr/>
        </p:nvCxnSpPr>
        <p:spPr>
          <a:xfrm>
            <a:off x="3668800" y="506750"/>
            <a:ext cx="0" cy="1830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" name="Google Shape;404;p27"/>
          <p:cNvCxnSpPr/>
          <p:nvPr/>
        </p:nvCxnSpPr>
        <p:spPr>
          <a:xfrm>
            <a:off x="4486600" y="506750"/>
            <a:ext cx="0" cy="1830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27"/>
          <p:cNvCxnSpPr/>
          <p:nvPr/>
        </p:nvCxnSpPr>
        <p:spPr>
          <a:xfrm rot="10800000">
            <a:off x="4087088" y="506750"/>
            <a:ext cx="0" cy="39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6" name="Google Shape;406;p27"/>
          <p:cNvSpPr/>
          <p:nvPr/>
        </p:nvSpPr>
        <p:spPr>
          <a:xfrm>
            <a:off x="3008775" y="2475675"/>
            <a:ext cx="117600" cy="124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7" name="Google Shape;407;p27"/>
          <p:cNvCxnSpPr>
            <a:endCxn id="406" idx="2"/>
          </p:cNvCxnSpPr>
          <p:nvPr/>
        </p:nvCxnSpPr>
        <p:spPr>
          <a:xfrm>
            <a:off x="2456175" y="2538075"/>
            <a:ext cx="552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08" name="Google Shape;408;p27"/>
          <p:cNvSpPr txBox="1"/>
          <p:nvPr/>
        </p:nvSpPr>
        <p:spPr>
          <a:xfrm>
            <a:off x="2531175" y="987250"/>
            <a:ext cx="59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ventilation and air filtration system</a:t>
            </a:r>
            <a:endParaRPr sz="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9" name="Google Shape;409;p27"/>
          <p:cNvCxnSpPr/>
          <p:nvPr/>
        </p:nvCxnSpPr>
        <p:spPr>
          <a:xfrm>
            <a:off x="2648025" y="3285775"/>
            <a:ext cx="942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10" name="Google Shape;410;p27"/>
          <p:cNvCxnSpPr/>
          <p:nvPr/>
        </p:nvCxnSpPr>
        <p:spPr>
          <a:xfrm>
            <a:off x="2648025" y="3595350"/>
            <a:ext cx="942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11" name="Google Shape;411;p27"/>
          <p:cNvCxnSpPr/>
          <p:nvPr/>
        </p:nvCxnSpPr>
        <p:spPr>
          <a:xfrm flipH="1">
            <a:off x="2498925" y="3285775"/>
            <a:ext cx="152700" cy="15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2" name="Google Shape;412;p27"/>
          <p:cNvCxnSpPr/>
          <p:nvPr/>
        </p:nvCxnSpPr>
        <p:spPr>
          <a:xfrm>
            <a:off x="2495975" y="3439700"/>
            <a:ext cx="155700" cy="15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3" name="Google Shape;413;p27"/>
          <p:cNvCxnSpPr/>
          <p:nvPr/>
        </p:nvCxnSpPr>
        <p:spPr>
          <a:xfrm rot="10800000">
            <a:off x="2390850" y="3440075"/>
            <a:ext cx="114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4" name="Google Shape;414;p27"/>
          <p:cNvSpPr txBox="1"/>
          <p:nvPr/>
        </p:nvSpPr>
        <p:spPr>
          <a:xfrm>
            <a:off x="1861125" y="3239975"/>
            <a:ext cx="59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latin typeface="Calibri"/>
                <a:ea typeface="Calibri"/>
                <a:cs typeface="Calibri"/>
                <a:sym typeface="Calibri"/>
              </a:rPr>
              <a:t>2 heating plates</a:t>
            </a: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5" name="Google Shape;415;p27"/>
          <p:cNvCxnSpPr/>
          <p:nvPr/>
        </p:nvCxnSpPr>
        <p:spPr>
          <a:xfrm>
            <a:off x="3114750" y="1295050"/>
            <a:ext cx="554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16" name="Google Shape;416;p27"/>
          <p:cNvSpPr txBox="1"/>
          <p:nvPr/>
        </p:nvSpPr>
        <p:spPr>
          <a:xfrm>
            <a:off x="1903725" y="2337975"/>
            <a:ext cx="59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latin typeface="Calibri"/>
                <a:ea typeface="Calibri"/>
                <a:cs typeface="Calibri"/>
                <a:sym typeface="Calibri"/>
              </a:rPr>
              <a:t>emergency stop</a:t>
            </a: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27"/>
          <p:cNvSpPr txBox="1"/>
          <p:nvPr/>
        </p:nvSpPr>
        <p:spPr>
          <a:xfrm>
            <a:off x="5818650" y="2371650"/>
            <a:ext cx="66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latin typeface="Calibri"/>
                <a:ea typeface="Calibri"/>
                <a:cs typeface="Calibri"/>
                <a:sym typeface="Calibri"/>
              </a:rPr>
              <a:t>+ resistance</a:t>
            </a:r>
            <a:endParaRPr sz="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latin typeface="Calibri"/>
                <a:ea typeface="Calibri"/>
                <a:cs typeface="Calibri"/>
                <a:sym typeface="Calibri"/>
              </a:rPr>
              <a:t>+ thermostat</a:t>
            </a: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8" name="Google Shape;418;p27"/>
          <p:cNvCxnSpPr/>
          <p:nvPr/>
        </p:nvCxnSpPr>
        <p:spPr>
          <a:xfrm rot="10800000">
            <a:off x="5422350" y="2571750"/>
            <a:ext cx="396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19" name="Google Shape;419;p27"/>
          <p:cNvCxnSpPr/>
          <p:nvPr/>
        </p:nvCxnSpPr>
        <p:spPr>
          <a:xfrm rot="10800000">
            <a:off x="4598525" y="3440075"/>
            <a:ext cx="1148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20" name="Google Shape;420;p27"/>
          <p:cNvSpPr txBox="1"/>
          <p:nvPr/>
        </p:nvSpPr>
        <p:spPr>
          <a:xfrm>
            <a:off x="5717850" y="3293825"/>
            <a:ext cx="665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latin typeface="Calibri"/>
                <a:ea typeface="Calibri"/>
                <a:cs typeface="Calibri"/>
                <a:sym typeface="Calibri"/>
              </a:rPr>
              <a:t>mould</a:t>
            </a: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1" name="Google Shape;421;p27"/>
          <p:cNvCxnSpPr/>
          <p:nvPr/>
        </p:nvCxnSpPr>
        <p:spPr>
          <a:xfrm>
            <a:off x="3270675" y="2118550"/>
            <a:ext cx="4800" cy="371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2" name="Google Shape;422;p27"/>
          <p:cNvCxnSpPr/>
          <p:nvPr/>
        </p:nvCxnSpPr>
        <p:spPr>
          <a:xfrm rot="10800000">
            <a:off x="2480175" y="2123250"/>
            <a:ext cx="795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3" name="Google Shape;423;p27"/>
          <p:cNvSpPr txBox="1"/>
          <p:nvPr/>
        </p:nvSpPr>
        <p:spPr>
          <a:xfrm>
            <a:off x="1989900" y="1923150"/>
            <a:ext cx="59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latin typeface="Calibri"/>
                <a:ea typeface="Calibri"/>
                <a:cs typeface="Calibri"/>
                <a:sym typeface="Calibri"/>
              </a:rPr>
              <a:t>on/off button</a:t>
            </a: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27"/>
          <p:cNvSpPr txBox="1"/>
          <p:nvPr/>
        </p:nvSpPr>
        <p:spPr>
          <a:xfrm>
            <a:off x="1861125" y="3615775"/>
            <a:ext cx="595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latin typeface="Calibri"/>
                <a:ea typeface="Calibri"/>
                <a:cs typeface="Calibri"/>
                <a:sym typeface="Calibri"/>
              </a:rPr>
              <a:t>actuator</a:t>
            </a: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5" name="Google Shape;425;p27"/>
          <p:cNvCxnSpPr/>
          <p:nvPr/>
        </p:nvCxnSpPr>
        <p:spPr>
          <a:xfrm>
            <a:off x="2389650" y="3762025"/>
            <a:ext cx="1329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26" name="Google Shape;426;p27"/>
          <p:cNvSpPr/>
          <p:nvPr/>
        </p:nvSpPr>
        <p:spPr>
          <a:xfrm>
            <a:off x="3437400" y="2538075"/>
            <a:ext cx="52500" cy="408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7" name="Google Shape;427;p27"/>
          <p:cNvCxnSpPr/>
          <p:nvPr/>
        </p:nvCxnSpPr>
        <p:spPr>
          <a:xfrm>
            <a:off x="3466050" y="1866075"/>
            <a:ext cx="0" cy="628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8" name="Google Shape;428;p27"/>
          <p:cNvCxnSpPr/>
          <p:nvPr/>
        </p:nvCxnSpPr>
        <p:spPr>
          <a:xfrm rot="10800000">
            <a:off x="2489625" y="1870825"/>
            <a:ext cx="975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9" name="Google Shape;429;p27"/>
          <p:cNvSpPr txBox="1"/>
          <p:nvPr/>
        </p:nvSpPr>
        <p:spPr>
          <a:xfrm>
            <a:off x="2056475" y="1716800"/>
            <a:ext cx="595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latin typeface="Calibri"/>
                <a:ea typeface="Calibri"/>
                <a:cs typeface="Calibri"/>
                <a:sym typeface="Calibri"/>
              </a:rPr>
              <a:t>led</a:t>
            </a: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27"/>
          <p:cNvSpPr txBox="1"/>
          <p:nvPr/>
        </p:nvSpPr>
        <p:spPr>
          <a:xfrm>
            <a:off x="2717175" y="4590225"/>
            <a:ext cx="2661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fr" sz="12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Figure 9 : Schematic of the final</a:t>
            </a:r>
            <a:endParaRPr i="1" sz="1200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fr" sz="12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prototype of the hot press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 txBox="1"/>
          <p:nvPr/>
        </p:nvSpPr>
        <p:spPr>
          <a:xfrm>
            <a:off x="226950" y="258875"/>
            <a:ext cx="866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latin typeface="Playfair Display"/>
                <a:ea typeface="Playfair Display"/>
                <a:cs typeface="Playfair Display"/>
                <a:sym typeface="Playfair Display"/>
              </a:rPr>
              <a:t>Overview of the project</a:t>
            </a:r>
            <a:endParaRPr b="1" sz="2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64" name="Google Shape;6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3325" y="175500"/>
            <a:ext cx="1274375" cy="50584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7"/>
          <p:cNvSpPr/>
          <p:nvPr/>
        </p:nvSpPr>
        <p:spPr>
          <a:xfrm>
            <a:off x="3028550" y="1617750"/>
            <a:ext cx="2751900" cy="2309100"/>
          </a:xfrm>
          <a:prstGeom prst="rect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 :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Louis GASTON		Maxime CLAVEL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Tom BIANCIOTTO	William LEGARDEUR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Nsongurua WILLIE	Margaux LENNE</a:t>
            </a:r>
            <a:endParaRPr/>
          </a:p>
        </p:txBody>
      </p:sp>
      <p:sp>
        <p:nvSpPr>
          <p:cNvPr id="66" name="Google Shape;66;p7"/>
          <p:cNvSpPr/>
          <p:nvPr/>
        </p:nvSpPr>
        <p:spPr>
          <a:xfrm>
            <a:off x="602400" y="937350"/>
            <a:ext cx="1539900" cy="15528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The client </a:t>
            </a:r>
            <a:endParaRPr b="1" sz="11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Germain</a:t>
            </a:r>
            <a:endParaRPr sz="11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LEMASSON</a:t>
            </a:r>
            <a:endParaRPr sz="11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FabMSTIC</a:t>
            </a:r>
            <a:endParaRPr b="1" sz="11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7" name="Google Shape;67;p7"/>
          <p:cNvSpPr/>
          <p:nvPr/>
        </p:nvSpPr>
        <p:spPr>
          <a:xfrm>
            <a:off x="6762425" y="1031850"/>
            <a:ext cx="1539900" cy="15399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The Physiotherapist </a:t>
            </a:r>
            <a:endParaRPr b="1" sz="11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Oswald"/>
                <a:ea typeface="Oswald"/>
                <a:cs typeface="Oswald"/>
                <a:sym typeface="Oswald"/>
              </a:rPr>
              <a:t>Manuel</a:t>
            </a:r>
            <a:endParaRPr sz="11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FRANÇOIS</a:t>
            </a:r>
            <a:endParaRPr sz="11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8" name="Google Shape;68;p7"/>
          <p:cNvSpPr/>
          <p:nvPr/>
        </p:nvSpPr>
        <p:spPr>
          <a:xfrm>
            <a:off x="430425" y="3749425"/>
            <a:ext cx="1968300" cy="91380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Guillaume MARIN</a:t>
            </a:r>
            <a:endParaRPr sz="1000" u="sng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- Gave us his prototype of the shredder</a:t>
            </a:r>
            <a:endParaRPr sz="1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- Gave us his prototype of the oven/compressor</a:t>
            </a:r>
            <a:endParaRPr/>
          </a:p>
        </p:txBody>
      </p:sp>
      <p:sp>
        <p:nvSpPr>
          <p:cNvPr id="69" name="Google Shape;69;p7"/>
          <p:cNvSpPr/>
          <p:nvPr/>
        </p:nvSpPr>
        <p:spPr>
          <a:xfrm>
            <a:off x="6666725" y="3879025"/>
            <a:ext cx="1968300" cy="78420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999999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Sarah LIEDOT</a:t>
            </a:r>
            <a:endParaRPr sz="1000" u="sng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Show us her work done on recycling 3D printing machine</a:t>
            </a:r>
            <a:endParaRPr/>
          </a:p>
        </p:txBody>
      </p:sp>
      <p:pic>
        <p:nvPicPr>
          <p:cNvPr id="70" name="Google Shape;70;p7"/>
          <p:cNvPicPr preferRelativeResize="0"/>
          <p:nvPr/>
        </p:nvPicPr>
        <p:blipFill rotWithShape="1">
          <a:blip r:embed="rId5">
            <a:alphaModFix/>
          </a:blip>
          <a:srcRect b="16207" l="0" r="0" t="21433"/>
          <a:stretch/>
        </p:blipFill>
        <p:spPr>
          <a:xfrm>
            <a:off x="3307513" y="1715777"/>
            <a:ext cx="2203625" cy="13741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" name="Google Shape;71;p7"/>
          <p:cNvCxnSpPr/>
          <p:nvPr/>
        </p:nvCxnSpPr>
        <p:spPr>
          <a:xfrm>
            <a:off x="2398725" y="4485925"/>
            <a:ext cx="1014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lgDashDot"/>
            <a:round/>
            <a:headEnd len="med" w="med" type="none"/>
            <a:tailEnd len="med" w="med" type="none"/>
          </a:ln>
        </p:spPr>
      </p:cxnSp>
      <p:cxnSp>
        <p:nvCxnSpPr>
          <p:cNvPr id="72" name="Google Shape;72;p7"/>
          <p:cNvCxnSpPr/>
          <p:nvPr/>
        </p:nvCxnSpPr>
        <p:spPr>
          <a:xfrm>
            <a:off x="5432825" y="4485925"/>
            <a:ext cx="1233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lgDashDot"/>
            <a:round/>
            <a:headEnd len="med" w="med" type="none"/>
            <a:tailEnd len="med" w="med" type="none"/>
          </a:ln>
        </p:spPr>
      </p:cxnSp>
      <p:cxnSp>
        <p:nvCxnSpPr>
          <p:cNvPr id="73" name="Google Shape;73;p7"/>
          <p:cNvCxnSpPr/>
          <p:nvPr/>
        </p:nvCxnSpPr>
        <p:spPr>
          <a:xfrm rot="10800000">
            <a:off x="3409800" y="3933925"/>
            <a:ext cx="0" cy="552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lgDashDot"/>
            <a:round/>
            <a:headEnd len="med" w="med" type="none"/>
            <a:tailEnd len="med" w="med" type="triangle"/>
          </a:ln>
        </p:spPr>
      </p:cxnSp>
      <p:cxnSp>
        <p:nvCxnSpPr>
          <p:cNvPr id="74" name="Google Shape;74;p7"/>
          <p:cNvCxnSpPr/>
          <p:nvPr/>
        </p:nvCxnSpPr>
        <p:spPr>
          <a:xfrm rot="10800000">
            <a:off x="5432825" y="3933925"/>
            <a:ext cx="0" cy="552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lgDashDot"/>
            <a:round/>
            <a:headEnd len="med" w="med" type="none"/>
            <a:tailEnd len="med" w="med" type="triangle"/>
          </a:ln>
        </p:spPr>
      </p:cxnSp>
      <p:cxnSp>
        <p:nvCxnSpPr>
          <p:cNvPr id="75" name="Google Shape;75;p7"/>
          <p:cNvCxnSpPr>
            <a:stCxn id="66" idx="6"/>
          </p:cNvCxnSpPr>
          <p:nvPr/>
        </p:nvCxnSpPr>
        <p:spPr>
          <a:xfrm>
            <a:off x="2142300" y="1713750"/>
            <a:ext cx="889800" cy="4767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76" name="Google Shape;76;p7"/>
          <p:cNvCxnSpPr>
            <a:endCxn id="67" idx="2"/>
          </p:cNvCxnSpPr>
          <p:nvPr/>
        </p:nvCxnSpPr>
        <p:spPr>
          <a:xfrm flipH="1" rot="10800000">
            <a:off x="5780525" y="1801800"/>
            <a:ext cx="981900" cy="3885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77" name="Google Shape;77;p7"/>
          <p:cNvSpPr txBox="1"/>
          <p:nvPr>
            <p:ph idx="12" type="sldNum"/>
          </p:nvPr>
        </p:nvSpPr>
        <p:spPr>
          <a:xfrm>
            <a:off x="8503158" y="4749892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f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"/>
          <p:cNvSpPr txBox="1"/>
          <p:nvPr/>
        </p:nvSpPr>
        <p:spPr>
          <a:xfrm>
            <a:off x="226950" y="258875"/>
            <a:ext cx="866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latin typeface="Playfair Display"/>
                <a:ea typeface="Playfair Display"/>
                <a:cs typeface="Playfair Display"/>
                <a:sym typeface="Playfair Display"/>
              </a:rPr>
              <a:t>Table of contents</a:t>
            </a:r>
            <a:endParaRPr b="1" sz="2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3" name="Google Shape;83;p8"/>
          <p:cNvSpPr txBox="1"/>
          <p:nvPr>
            <p:ph idx="12" type="sldNum"/>
          </p:nvPr>
        </p:nvSpPr>
        <p:spPr>
          <a:xfrm>
            <a:off x="8503158" y="4749892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f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84" name="Google Shape;84;p8"/>
          <p:cNvSpPr/>
          <p:nvPr/>
        </p:nvSpPr>
        <p:spPr>
          <a:xfrm>
            <a:off x="-703375" y="967275"/>
            <a:ext cx="2080200" cy="3684900"/>
          </a:xfrm>
          <a:prstGeom prst="arc">
            <a:avLst>
              <a:gd fmla="val 15986920" name="adj1"/>
              <a:gd fmla="val 5602777" name="adj2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3325" y="175500"/>
            <a:ext cx="1274375" cy="50584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8"/>
          <p:cNvSpPr/>
          <p:nvPr/>
        </p:nvSpPr>
        <p:spPr>
          <a:xfrm>
            <a:off x="629450" y="1044875"/>
            <a:ext cx="618000" cy="5907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150" y="1093925"/>
            <a:ext cx="492600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8"/>
          <p:cNvSpPr txBox="1"/>
          <p:nvPr/>
        </p:nvSpPr>
        <p:spPr>
          <a:xfrm>
            <a:off x="1421450" y="1073863"/>
            <a:ext cx="7390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700">
                <a:solidFill>
                  <a:srgbClr val="9FC5E8"/>
                </a:solidFill>
                <a:latin typeface="Merriweather"/>
                <a:ea typeface="Merriweather"/>
                <a:cs typeface="Merriweather"/>
                <a:sym typeface="Merriweather"/>
              </a:rPr>
              <a:t>1 -</a:t>
            </a:r>
            <a:r>
              <a:rPr b="1" lang="fr" sz="1700">
                <a:solidFill>
                  <a:srgbClr val="9FC5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Presentation of the client and his expectations</a:t>
            </a:r>
            <a:endParaRPr b="1" sz="1600">
              <a:solidFill>
                <a:srgbClr val="9FC5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9"/>
          <p:cNvSpPr txBox="1"/>
          <p:nvPr>
            <p:ph idx="12" type="sldNum"/>
          </p:nvPr>
        </p:nvSpPr>
        <p:spPr>
          <a:xfrm>
            <a:off x="8503158" y="4749892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f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pic>
        <p:nvPicPr>
          <p:cNvPr id="94" name="Google Shape;9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3325" y="175500"/>
            <a:ext cx="1274375" cy="50584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9"/>
          <p:cNvSpPr txBox="1"/>
          <p:nvPr/>
        </p:nvSpPr>
        <p:spPr>
          <a:xfrm>
            <a:off x="226950" y="258875"/>
            <a:ext cx="866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latin typeface="Playfair Display"/>
                <a:ea typeface="Playfair Display"/>
                <a:cs typeface="Playfair Display"/>
                <a:sym typeface="Playfair Display"/>
              </a:rPr>
              <a:t>THE CLIENT</a:t>
            </a:r>
            <a:endParaRPr b="1" sz="2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6" name="Google Shape;96;p9"/>
          <p:cNvSpPr/>
          <p:nvPr/>
        </p:nvSpPr>
        <p:spPr>
          <a:xfrm>
            <a:off x="3689100" y="1719600"/>
            <a:ext cx="1700100" cy="1504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latin typeface="Calibri"/>
                <a:ea typeface="Calibri"/>
                <a:cs typeface="Calibri"/>
                <a:sym typeface="Calibri"/>
              </a:rPr>
              <a:t>Germain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latin typeface="Calibri"/>
                <a:ea typeface="Calibri"/>
                <a:cs typeface="Calibri"/>
                <a:sym typeface="Calibri"/>
              </a:rPr>
              <a:t>LEMASSON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  <a:highlight>
                  <a:srgbClr val="FDFDFD"/>
                </a:highlight>
              </a:rPr>
              <a:t>FabManager FabMSTIC</a:t>
            </a:r>
            <a:endParaRPr sz="1000">
              <a:solidFill>
                <a:schemeClr val="dk2"/>
              </a:solidFill>
              <a:highlight>
                <a:srgbClr val="FDFDFD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  <a:highlight>
                  <a:srgbClr val="FDFDFD"/>
                </a:highlight>
              </a:rPr>
              <a:t>Ingénieur de Recherche LIG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7175" y="1108400"/>
            <a:ext cx="1485875" cy="78502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9"/>
          <p:cNvSpPr txBox="1"/>
          <p:nvPr/>
        </p:nvSpPr>
        <p:spPr>
          <a:xfrm>
            <a:off x="138288" y="3269950"/>
            <a:ext cx="3193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740 rue de la Piscine, 38400 Saint-Martin-d’Hères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" name="Google Shape;99;p9"/>
          <p:cNvSpPr/>
          <p:nvPr/>
        </p:nvSpPr>
        <p:spPr>
          <a:xfrm rot="9985798">
            <a:off x="3393044" y="1381867"/>
            <a:ext cx="1412841" cy="2026741"/>
          </a:xfrm>
          <a:prstGeom prst="arc">
            <a:avLst>
              <a:gd fmla="val 16200000" name="adj1"/>
              <a:gd fmla="val 20893660" name="adj2"/>
            </a:avLst>
          </a:prstGeom>
          <a:noFill/>
          <a:ln cap="flat" cmpd="sng" w="152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" name="Google Shape;100;p9"/>
          <p:cNvCxnSpPr/>
          <p:nvPr/>
        </p:nvCxnSpPr>
        <p:spPr>
          <a:xfrm rot="10800000">
            <a:off x="3181500" y="2472000"/>
            <a:ext cx="507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Google Shape;101;p9"/>
          <p:cNvCxnSpPr/>
          <p:nvPr/>
        </p:nvCxnSpPr>
        <p:spPr>
          <a:xfrm>
            <a:off x="3331800" y="2441575"/>
            <a:ext cx="357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9"/>
          <p:cNvCxnSpPr/>
          <p:nvPr/>
        </p:nvCxnSpPr>
        <p:spPr>
          <a:xfrm rot="10800000">
            <a:off x="3336925" y="1498725"/>
            <a:ext cx="0" cy="938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9"/>
          <p:cNvCxnSpPr>
            <a:endCxn id="97" idx="3"/>
          </p:cNvCxnSpPr>
          <p:nvPr/>
        </p:nvCxnSpPr>
        <p:spPr>
          <a:xfrm rot="10800000">
            <a:off x="2713050" y="1500913"/>
            <a:ext cx="625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" name="Google Shape;104;p9"/>
          <p:cNvSpPr txBox="1"/>
          <p:nvPr/>
        </p:nvSpPr>
        <p:spPr>
          <a:xfrm>
            <a:off x="6065700" y="1257588"/>
            <a:ext cx="26562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u="sng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22/09/2021</a:t>
            </a:r>
            <a:r>
              <a:rPr lang="fr" u="sng">
                <a:latin typeface="Montserrat"/>
                <a:ea typeface="Montserrat"/>
                <a:cs typeface="Montserrat"/>
                <a:sym typeface="Montserrat"/>
              </a:rPr>
              <a:t> : first meeting</a:t>
            </a:r>
            <a:endParaRPr u="sng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Discovery of the fabmstic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Presentation</a:t>
            </a: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 of the machines used for plastic recycling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His expectations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5" name="Google Shape;105;p9"/>
          <p:cNvCxnSpPr/>
          <p:nvPr/>
        </p:nvCxnSpPr>
        <p:spPr>
          <a:xfrm rot="10800000">
            <a:off x="5389200" y="2472000"/>
            <a:ext cx="657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9"/>
          <p:cNvCxnSpPr/>
          <p:nvPr/>
        </p:nvCxnSpPr>
        <p:spPr>
          <a:xfrm>
            <a:off x="5389188" y="2500238"/>
            <a:ext cx="587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9"/>
          <p:cNvCxnSpPr/>
          <p:nvPr/>
        </p:nvCxnSpPr>
        <p:spPr>
          <a:xfrm>
            <a:off x="5389200" y="2536825"/>
            <a:ext cx="429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9"/>
          <p:cNvCxnSpPr/>
          <p:nvPr/>
        </p:nvCxnSpPr>
        <p:spPr>
          <a:xfrm>
            <a:off x="5813425" y="2533650"/>
            <a:ext cx="0" cy="1467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9"/>
          <p:cNvCxnSpPr/>
          <p:nvPr/>
        </p:nvCxnSpPr>
        <p:spPr>
          <a:xfrm>
            <a:off x="5808675" y="4005275"/>
            <a:ext cx="784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9"/>
          <p:cNvCxnSpPr/>
          <p:nvPr/>
        </p:nvCxnSpPr>
        <p:spPr>
          <a:xfrm>
            <a:off x="5976300" y="2500250"/>
            <a:ext cx="0" cy="5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" name="Google Shape;111;p9"/>
          <p:cNvCxnSpPr/>
          <p:nvPr/>
        </p:nvCxnSpPr>
        <p:spPr>
          <a:xfrm rot="10800000">
            <a:off x="6046800" y="2084350"/>
            <a:ext cx="0" cy="38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9"/>
          <p:cNvCxnSpPr/>
          <p:nvPr/>
        </p:nvCxnSpPr>
        <p:spPr>
          <a:xfrm>
            <a:off x="6046800" y="2081225"/>
            <a:ext cx="174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9"/>
          <p:cNvCxnSpPr/>
          <p:nvPr/>
        </p:nvCxnSpPr>
        <p:spPr>
          <a:xfrm>
            <a:off x="5387838" y="2440138"/>
            <a:ext cx="492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9"/>
          <p:cNvCxnSpPr/>
          <p:nvPr/>
        </p:nvCxnSpPr>
        <p:spPr>
          <a:xfrm>
            <a:off x="5976300" y="3074175"/>
            <a:ext cx="226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9"/>
          <p:cNvCxnSpPr/>
          <p:nvPr/>
        </p:nvCxnSpPr>
        <p:spPr>
          <a:xfrm rot="10800000">
            <a:off x="5875350" y="1451025"/>
            <a:ext cx="0" cy="98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9"/>
          <p:cNvCxnSpPr/>
          <p:nvPr/>
        </p:nvCxnSpPr>
        <p:spPr>
          <a:xfrm>
            <a:off x="5880100" y="1455750"/>
            <a:ext cx="352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7" name="Google Shape;117;p9"/>
          <p:cNvPicPr preferRelativeResize="0"/>
          <p:nvPr/>
        </p:nvPicPr>
        <p:blipFill rotWithShape="1">
          <a:blip r:embed="rId6">
            <a:alphaModFix/>
          </a:blip>
          <a:srcRect b="0" l="0" r="91540" t="0"/>
          <a:stretch/>
        </p:blipFill>
        <p:spPr>
          <a:xfrm>
            <a:off x="373687" y="3282188"/>
            <a:ext cx="386725" cy="498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" name="Google Shape;118;p9"/>
          <p:cNvCxnSpPr/>
          <p:nvPr/>
        </p:nvCxnSpPr>
        <p:spPr>
          <a:xfrm rot="10800000">
            <a:off x="3184725" y="2472000"/>
            <a:ext cx="0" cy="1056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" name="Google Shape;119;p9"/>
          <p:cNvCxnSpPr/>
          <p:nvPr/>
        </p:nvCxnSpPr>
        <p:spPr>
          <a:xfrm>
            <a:off x="2827425" y="3531550"/>
            <a:ext cx="357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0"/>
          <p:cNvSpPr txBox="1"/>
          <p:nvPr>
            <p:ph idx="12" type="sldNum"/>
          </p:nvPr>
        </p:nvSpPr>
        <p:spPr>
          <a:xfrm>
            <a:off x="8503158" y="4749892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f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25" name="Google Shape;125;p10"/>
          <p:cNvSpPr txBox="1"/>
          <p:nvPr/>
        </p:nvSpPr>
        <p:spPr>
          <a:xfrm>
            <a:off x="1224900" y="4085775"/>
            <a:ext cx="936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latin typeface="Amatic SC"/>
                <a:ea typeface="Amatic SC"/>
                <a:cs typeface="Amatic SC"/>
                <a:sym typeface="Amatic SC"/>
              </a:rPr>
              <a:t>The</a:t>
            </a:r>
            <a:endParaRPr b="1" sz="1800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latin typeface="Amatic SC"/>
                <a:ea typeface="Amatic SC"/>
                <a:cs typeface="Amatic SC"/>
                <a:sym typeface="Amatic SC"/>
              </a:rPr>
              <a:t>shredder</a:t>
            </a:r>
            <a:endParaRPr b="1" sz="1800"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26" name="Google Shape;126;p10"/>
          <p:cNvPicPr preferRelativeResize="0"/>
          <p:nvPr/>
        </p:nvPicPr>
        <p:blipFill rotWithShape="1">
          <a:blip r:embed="rId4">
            <a:alphaModFix/>
          </a:blip>
          <a:srcRect b="12495" l="6872" r="22932" t="0"/>
          <a:stretch/>
        </p:blipFill>
        <p:spPr>
          <a:xfrm>
            <a:off x="3585100" y="894975"/>
            <a:ext cx="1739401" cy="3252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0"/>
          <p:cNvPicPr preferRelativeResize="0"/>
          <p:nvPr/>
        </p:nvPicPr>
        <p:blipFill rotWithShape="1">
          <a:blip r:embed="rId5">
            <a:alphaModFix/>
          </a:blip>
          <a:srcRect b="8029" l="18580" r="18092" t="9188"/>
          <a:stretch/>
        </p:blipFill>
        <p:spPr>
          <a:xfrm>
            <a:off x="646338" y="1123050"/>
            <a:ext cx="2216575" cy="28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0"/>
          <p:cNvSpPr txBox="1"/>
          <p:nvPr/>
        </p:nvSpPr>
        <p:spPr>
          <a:xfrm>
            <a:off x="226950" y="258875"/>
            <a:ext cx="869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latin typeface="Playfair Display"/>
                <a:ea typeface="Playfair Display"/>
                <a:cs typeface="Playfair Display"/>
                <a:sym typeface="Playfair Display"/>
              </a:rPr>
              <a:t>THE MACHINES IN THE FABMSTIC</a:t>
            </a:r>
            <a:endParaRPr b="1" sz="2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29" name="Google Shape;129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3325" y="175500"/>
            <a:ext cx="1274375" cy="50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0"/>
          <p:cNvPicPr preferRelativeResize="0"/>
          <p:nvPr/>
        </p:nvPicPr>
        <p:blipFill rotWithShape="1">
          <a:blip r:embed="rId7">
            <a:alphaModFix/>
          </a:blip>
          <a:srcRect b="0" l="6191" r="-9" t="0"/>
          <a:stretch/>
        </p:blipFill>
        <p:spPr>
          <a:xfrm>
            <a:off x="404824" y="780050"/>
            <a:ext cx="698900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0"/>
          <p:cNvSpPr txBox="1"/>
          <p:nvPr/>
        </p:nvSpPr>
        <p:spPr>
          <a:xfrm>
            <a:off x="4188150" y="4152325"/>
            <a:ext cx="767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latin typeface="Amatic SC"/>
                <a:ea typeface="Amatic SC"/>
                <a:cs typeface="Amatic SC"/>
                <a:sym typeface="Amatic SC"/>
              </a:rPr>
              <a:t>The dryer</a:t>
            </a:r>
            <a:endParaRPr b="1" sz="1800"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32" name="Google Shape;132;p10"/>
          <p:cNvPicPr preferRelativeResize="0"/>
          <p:nvPr/>
        </p:nvPicPr>
        <p:blipFill rotWithShape="1">
          <a:blip r:embed="rId8">
            <a:alphaModFix/>
          </a:blip>
          <a:srcRect b="0" l="6681" r="0" t="0"/>
          <a:stretch/>
        </p:blipFill>
        <p:spPr>
          <a:xfrm>
            <a:off x="5803700" y="1123050"/>
            <a:ext cx="2994001" cy="24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0"/>
          <p:cNvSpPr txBox="1"/>
          <p:nvPr/>
        </p:nvSpPr>
        <p:spPr>
          <a:xfrm>
            <a:off x="6431000" y="4116675"/>
            <a:ext cx="173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latin typeface="Amatic SC"/>
                <a:ea typeface="Amatic SC"/>
                <a:cs typeface="Amatic SC"/>
                <a:sym typeface="Amatic SC"/>
              </a:rPr>
              <a:t>The</a:t>
            </a:r>
            <a:endParaRPr b="1" sz="1600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latin typeface="Amatic SC"/>
                <a:ea typeface="Amatic SC"/>
                <a:cs typeface="Amatic SC"/>
                <a:sym typeface="Amatic SC"/>
              </a:rPr>
              <a:t>filament maker</a:t>
            </a:r>
            <a:endParaRPr b="1" sz="1600">
              <a:latin typeface="Amatic SC"/>
              <a:ea typeface="Amatic SC"/>
              <a:cs typeface="Amatic SC"/>
              <a:sym typeface="Amatic SC"/>
            </a:endParaRPr>
          </a:p>
        </p:txBody>
      </p:sp>
      <p:cxnSp>
        <p:nvCxnSpPr>
          <p:cNvPr id="134" name="Google Shape;134;p10"/>
          <p:cNvCxnSpPr/>
          <p:nvPr/>
        </p:nvCxnSpPr>
        <p:spPr>
          <a:xfrm>
            <a:off x="303075" y="4520425"/>
            <a:ext cx="902400" cy="2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Dot"/>
            <a:round/>
            <a:headEnd len="med" w="med" type="none"/>
            <a:tailEnd len="med" w="med" type="stealth"/>
          </a:ln>
        </p:spPr>
      </p:cxnSp>
      <p:cxnSp>
        <p:nvCxnSpPr>
          <p:cNvPr id="135" name="Google Shape;135;p10"/>
          <p:cNvCxnSpPr/>
          <p:nvPr/>
        </p:nvCxnSpPr>
        <p:spPr>
          <a:xfrm>
            <a:off x="2161500" y="4521775"/>
            <a:ext cx="1892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Dot"/>
            <a:round/>
            <a:headEnd len="med" w="med" type="none"/>
            <a:tailEnd len="med" w="med" type="stealth"/>
          </a:ln>
        </p:spPr>
      </p:cxnSp>
      <p:cxnSp>
        <p:nvCxnSpPr>
          <p:cNvPr id="136" name="Google Shape;136;p10"/>
          <p:cNvCxnSpPr/>
          <p:nvPr/>
        </p:nvCxnSpPr>
        <p:spPr>
          <a:xfrm>
            <a:off x="5090400" y="4521775"/>
            <a:ext cx="1458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Dot"/>
            <a:round/>
            <a:headEnd len="med" w="med" type="none"/>
            <a:tailEnd len="med" w="med" type="stealth"/>
          </a:ln>
        </p:spPr>
      </p:cxnSp>
      <p:cxnSp>
        <p:nvCxnSpPr>
          <p:cNvPr id="137" name="Google Shape;137;p10"/>
          <p:cNvCxnSpPr>
            <a:stCxn id="133" idx="3"/>
          </p:cNvCxnSpPr>
          <p:nvPr/>
        </p:nvCxnSpPr>
        <p:spPr>
          <a:xfrm>
            <a:off x="8170400" y="4455225"/>
            <a:ext cx="596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"/>
          <p:cNvSpPr txBox="1"/>
          <p:nvPr>
            <p:ph idx="12" type="sldNum"/>
          </p:nvPr>
        </p:nvSpPr>
        <p:spPr>
          <a:xfrm>
            <a:off x="8503158" y="4749892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f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43" name="Google Shape;143;p11"/>
          <p:cNvSpPr txBox="1"/>
          <p:nvPr/>
        </p:nvSpPr>
        <p:spPr>
          <a:xfrm>
            <a:off x="226950" y="258875"/>
            <a:ext cx="869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latin typeface="Playfair Display"/>
                <a:ea typeface="Playfair Display"/>
                <a:cs typeface="Playfair Display"/>
                <a:sym typeface="Playfair Display"/>
              </a:rPr>
              <a:t>Mr </a:t>
            </a:r>
            <a:r>
              <a:rPr b="1" lang="fr" sz="2000">
                <a:latin typeface="Playfair Display"/>
                <a:ea typeface="Playfair Display"/>
                <a:cs typeface="Playfair Display"/>
                <a:sym typeface="Playfair Display"/>
              </a:rPr>
              <a:t>LEMASSON</a:t>
            </a:r>
            <a:r>
              <a:rPr b="1" lang="fr" sz="2000">
                <a:latin typeface="Playfair Display"/>
                <a:ea typeface="Playfair Display"/>
                <a:cs typeface="Playfair Display"/>
                <a:sym typeface="Playfair Display"/>
              </a:rPr>
              <a:t> EXPECTATIONS</a:t>
            </a:r>
            <a:endParaRPr b="1" sz="2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4" name="Google Shape;144;p11"/>
          <p:cNvSpPr txBox="1"/>
          <p:nvPr/>
        </p:nvSpPr>
        <p:spPr>
          <a:xfrm>
            <a:off x="521500" y="1458275"/>
            <a:ext cx="11637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Playfair Display"/>
                <a:ea typeface="Playfair Display"/>
                <a:cs typeface="Playfair Display"/>
                <a:sym typeface="Playfair Display"/>
              </a:rPr>
              <a:t>Plastic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- ABS</a:t>
            </a:r>
            <a:endParaRPr sz="1600">
              <a:solidFill>
                <a:srgbClr val="CC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- PLA</a:t>
            </a:r>
            <a:endParaRPr sz="1600">
              <a:solidFill>
                <a:srgbClr val="CC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Playfair Display"/>
                <a:ea typeface="Playfair Display"/>
                <a:cs typeface="Playfair Display"/>
                <a:sym typeface="Playfair Display"/>
              </a:rPr>
              <a:t>From </a:t>
            </a:r>
            <a:r>
              <a:rPr b="1" lang="fr" sz="900">
                <a:latin typeface="Playfair Display"/>
                <a:ea typeface="Playfair Display"/>
                <a:cs typeface="Playfair Display"/>
                <a:sym typeface="Playfair Display"/>
              </a:rPr>
              <a:t>plastic collection </a:t>
            </a:r>
            <a:r>
              <a:rPr lang="fr" sz="9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of the Grenoble Alpes University Community</a:t>
            </a:r>
            <a:endParaRPr b="1" sz="9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45" name="Google Shape;145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3325" y="175500"/>
            <a:ext cx="1274375" cy="50584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1"/>
          <p:cNvSpPr/>
          <p:nvPr/>
        </p:nvSpPr>
        <p:spPr>
          <a:xfrm>
            <a:off x="3184375" y="3217225"/>
            <a:ext cx="2294700" cy="50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Playfair Display"/>
                <a:ea typeface="Playfair Display"/>
                <a:cs typeface="Playfair Display"/>
                <a:sym typeface="Playfair Display"/>
              </a:rPr>
              <a:t>Our low tech shredder :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>
                <a:latin typeface="Playfair Display"/>
                <a:ea typeface="Playfair Display"/>
                <a:cs typeface="Playfair Display"/>
                <a:sym typeface="Playfair Display"/>
              </a:rPr>
              <a:t>Big plastic chips</a:t>
            </a:r>
            <a:endParaRPr b="1" u="sng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47" name="Google Shape;147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7850" y="1100500"/>
            <a:ext cx="2006576" cy="19327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1"/>
          <p:cNvSpPr txBox="1"/>
          <p:nvPr/>
        </p:nvSpPr>
        <p:spPr>
          <a:xfrm>
            <a:off x="6974625" y="2066225"/>
            <a:ext cx="54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Calibri"/>
                <a:ea typeface="Calibri"/>
                <a:cs typeface="Calibri"/>
                <a:sym typeface="Calibri"/>
              </a:rPr>
              <a:t>ABS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1"/>
          <p:cNvSpPr txBox="1"/>
          <p:nvPr/>
        </p:nvSpPr>
        <p:spPr>
          <a:xfrm>
            <a:off x="8024675" y="2066225"/>
            <a:ext cx="54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Calibri"/>
                <a:ea typeface="Calibri"/>
                <a:cs typeface="Calibri"/>
                <a:sym typeface="Calibri"/>
              </a:rPr>
              <a:t>PLA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0" name="Google Shape;150;p11"/>
          <p:cNvCxnSpPr/>
          <p:nvPr/>
        </p:nvCxnSpPr>
        <p:spPr>
          <a:xfrm>
            <a:off x="1684000" y="1669475"/>
            <a:ext cx="0" cy="1193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1"/>
          <p:cNvSpPr/>
          <p:nvPr/>
        </p:nvSpPr>
        <p:spPr>
          <a:xfrm>
            <a:off x="1685250" y="2143475"/>
            <a:ext cx="1571700" cy="24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1"/>
          <p:cNvSpPr/>
          <p:nvPr/>
        </p:nvSpPr>
        <p:spPr>
          <a:xfrm>
            <a:off x="5401625" y="2143475"/>
            <a:ext cx="1163700" cy="24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1"/>
          <p:cNvSpPr txBox="1"/>
          <p:nvPr/>
        </p:nvSpPr>
        <p:spPr>
          <a:xfrm>
            <a:off x="6647788" y="2974325"/>
            <a:ext cx="200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layfair Display"/>
                <a:ea typeface="Playfair Display"/>
                <a:cs typeface="Playfair Display"/>
                <a:sym typeface="Playfair Display"/>
              </a:rPr>
              <a:t>Plastic chips in bags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54" name="Google Shape;154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57000" y="916463"/>
            <a:ext cx="2144623" cy="230077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1"/>
          <p:cNvSpPr/>
          <p:nvPr/>
        </p:nvSpPr>
        <p:spPr>
          <a:xfrm rot="10800000">
            <a:off x="2287650" y="3409325"/>
            <a:ext cx="5427600" cy="1293300"/>
          </a:xfrm>
          <a:prstGeom prst="bentArrow">
            <a:avLst>
              <a:gd fmla="val 11112" name="adj1"/>
              <a:gd fmla="val 19048" name="adj2"/>
              <a:gd fmla="val 22853" name="adj3"/>
              <a:gd fmla="val 43750" name="adj4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11"/>
          <p:cNvPicPr preferRelativeResize="0"/>
          <p:nvPr/>
        </p:nvPicPr>
        <p:blipFill rotWithShape="1">
          <a:blip r:embed="rId7">
            <a:alphaModFix/>
          </a:blip>
          <a:srcRect b="0" l="6191" r="-9" t="0"/>
          <a:stretch/>
        </p:blipFill>
        <p:spPr>
          <a:xfrm>
            <a:off x="812000" y="4027468"/>
            <a:ext cx="1163699" cy="655357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1"/>
          <p:cNvSpPr txBox="1"/>
          <p:nvPr/>
        </p:nvSpPr>
        <p:spPr>
          <a:xfrm>
            <a:off x="4729438" y="4281263"/>
            <a:ext cx="92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>
                <a:latin typeface="Calibri"/>
                <a:ea typeface="Calibri"/>
                <a:cs typeface="Calibri"/>
                <a:sym typeface="Calibri"/>
              </a:rPr>
              <a:t>Transport</a:t>
            </a:r>
            <a:endParaRPr i="1"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1"/>
          <p:cNvSpPr/>
          <p:nvPr/>
        </p:nvSpPr>
        <p:spPr>
          <a:xfrm rot="-5400000">
            <a:off x="814125" y="3423075"/>
            <a:ext cx="825000" cy="24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1"/>
          <p:cNvSpPr txBox="1"/>
          <p:nvPr/>
        </p:nvSpPr>
        <p:spPr>
          <a:xfrm>
            <a:off x="404775" y="3243125"/>
            <a:ext cx="69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Calibri"/>
                <a:ea typeface="Calibri"/>
                <a:cs typeface="Calibri"/>
                <a:sym typeface="Calibri"/>
              </a:rPr>
              <a:t>Large pieces to be shredded 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1"/>
          <p:cNvSpPr txBox="1"/>
          <p:nvPr/>
        </p:nvSpPr>
        <p:spPr>
          <a:xfrm>
            <a:off x="1349475" y="3296975"/>
            <a:ext cx="548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given for the collect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"/>
          <p:cNvSpPr txBox="1"/>
          <p:nvPr/>
        </p:nvSpPr>
        <p:spPr>
          <a:xfrm>
            <a:off x="226950" y="258875"/>
            <a:ext cx="866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latin typeface="Playfair Display"/>
                <a:ea typeface="Playfair Display"/>
                <a:cs typeface="Playfair Display"/>
                <a:sym typeface="Playfair Display"/>
              </a:rPr>
              <a:t>Table of contents</a:t>
            </a:r>
            <a:endParaRPr b="1" sz="2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66" name="Google Shape;166;p12"/>
          <p:cNvSpPr txBox="1"/>
          <p:nvPr>
            <p:ph idx="12" type="sldNum"/>
          </p:nvPr>
        </p:nvSpPr>
        <p:spPr>
          <a:xfrm>
            <a:off x="8503158" y="4749892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f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67" name="Google Shape;167;p12"/>
          <p:cNvSpPr/>
          <p:nvPr/>
        </p:nvSpPr>
        <p:spPr>
          <a:xfrm>
            <a:off x="-703375" y="967275"/>
            <a:ext cx="2080200" cy="3684900"/>
          </a:xfrm>
          <a:prstGeom prst="arc">
            <a:avLst>
              <a:gd fmla="val 15986920" name="adj1"/>
              <a:gd fmla="val 5602777" name="adj2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2"/>
          <p:cNvSpPr/>
          <p:nvPr/>
        </p:nvSpPr>
        <p:spPr>
          <a:xfrm>
            <a:off x="934250" y="1749925"/>
            <a:ext cx="618000" cy="5907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3325" y="175500"/>
            <a:ext cx="1274375" cy="50584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2"/>
          <p:cNvSpPr/>
          <p:nvPr/>
        </p:nvSpPr>
        <p:spPr>
          <a:xfrm>
            <a:off x="629450" y="1044875"/>
            <a:ext cx="618000" cy="5907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150" y="1093925"/>
            <a:ext cx="492600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2"/>
          <p:cNvSpPr txBox="1"/>
          <p:nvPr/>
        </p:nvSpPr>
        <p:spPr>
          <a:xfrm>
            <a:off x="1421450" y="1147763"/>
            <a:ext cx="739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FC5E8"/>
                </a:solidFill>
                <a:latin typeface="Merriweather"/>
                <a:ea typeface="Merriweather"/>
                <a:cs typeface="Merriweather"/>
                <a:sym typeface="Merriweather"/>
              </a:rPr>
              <a:t>1 -</a:t>
            </a:r>
            <a:r>
              <a:rPr lang="fr" sz="1200">
                <a:solidFill>
                  <a:srgbClr val="9FC5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Presentation of the client and his expectations</a:t>
            </a:r>
            <a:endParaRPr sz="1100">
              <a:solidFill>
                <a:srgbClr val="9FC5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6950" y="1798987"/>
            <a:ext cx="492600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2"/>
          <p:cNvSpPr txBox="1"/>
          <p:nvPr/>
        </p:nvSpPr>
        <p:spPr>
          <a:xfrm>
            <a:off x="1729850" y="1826650"/>
            <a:ext cx="6773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solidFill>
                  <a:srgbClr val="6FA8DC"/>
                </a:solidFill>
                <a:latin typeface="Merriweather"/>
                <a:ea typeface="Merriweather"/>
                <a:cs typeface="Merriweather"/>
                <a:sym typeface="Merriweather"/>
              </a:rPr>
              <a:t>2 -</a:t>
            </a:r>
            <a:r>
              <a:rPr b="1" lang="fr" sz="1700">
                <a:solidFill>
                  <a:srgbClr val="6FA8D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Presentation of the physiotherapist and his expectations</a:t>
            </a:r>
            <a:endParaRPr b="1" sz="1600">
              <a:solidFill>
                <a:srgbClr val="6FA8D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3"/>
          <p:cNvSpPr txBox="1"/>
          <p:nvPr>
            <p:ph idx="12" type="sldNum"/>
          </p:nvPr>
        </p:nvSpPr>
        <p:spPr>
          <a:xfrm>
            <a:off x="8503158" y="4749892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fr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80" name="Google Shape;180;p13"/>
          <p:cNvSpPr txBox="1"/>
          <p:nvPr/>
        </p:nvSpPr>
        <p:spPr>
          <a:xfrm>
            <a:off x="226950" y="258875"/>
            <a:ext cx="869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latin typeface="Playfair Display"/>
                <a:ea typeface="Playfair Display"/>
                <a:cs typeface="Playfair Display"/>
                <a:sym typeface="Playfair Display"/>
              </a:rPr>
              <a:t>The Physiotherapist</a:t>
            </a:r>
            <a:endParaRPr b="1" sz="2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81" name="Google Shape;181;p13"/>
          <p:cNvPicPr preferRelativeResize="0"/>
          <p:nvPr/>
        </p:nvPicPr>
        <p:blipFill rotWithShape="1">
          <a:blip r:embed="rId4">
            <a:alphaModFix/>
          </a:blip>
          <a:srcRect b="0" l="6191" r="-9" t="0"/>
          <a:stretch/>
        </p:blipFill>
        <p:spPr>
          <a:xfrm>
            <a:off x="404824" y="780050"/>
            <a:ext cx="698900" cy="39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3325" y="175500"/>
            <a:ext cx="1274375" cy="50584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3"/>
          <p:cNvSpPr/>
          <p:nvPr/>
        </p:nvSpPr>
        <p:spPr>
          <a:xfrm>
            <a:off x="3689100" y="1719600"/>
            <a:ext cx="1700100" cy="1504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latin typeface="Calibri"/>
                <a:ea typeface="Calibri"/>
                <a:cs typeface="Calibri"/>
                <a:sym typeface="Calibri"/>
              </a:rPr>
              <a:t>Manuel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latin typeface="Calibri"/>
                <a:ea typeface="Calibri"/>
                <a:cs typeface="Calibri"/>
                <a:sym typeface="Calibri"/>
              </a:rPr>
              <a:t>FRANÇOIS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  <a:highlight>
                  <a:srgbClr val="FDFDFD"/>
                </a:highlight>
              </a:rPr>
              <a:t>Physiotherapist</a:t>
            </a:r>
            <a:endParaRPr sz="1000">
              <a:solidFill>
                <a:schemeClr val="dk2"/>
              </a:solidFill>
              <a:highlight>
                <a:srgbClr val="FDFDFD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  <a:highlight>
                  <a:srgbClr val="FDFDFD"/>
                </a:highlight>
              </a:rPr>
              <a:t>Orthotist</a:t>
            </a:r>
            <a:endParaRPr sz="1000">
              <a:solidFill>
                <a:schemeClr val="dk2"/>
              </a:solidFill>
              <a:highlight>
                <a:srgbClr val="FDFDFD"/>
              </a:highlight>
            </a:endParaRPr>
          </a:p>
        </p:txBody>
      </p:sp>
      <p:sp>
        <p:nvSpPr>
          <p:cNvPr id="184" name="Google Shape;184;p13"/>
          <p:cNvSpPr txBox="1"/>
          <p:nvPr/>
        </p:nvSpPr>
        <p:spPr>
          <a:xfrm>
            <a:off x="6141500" y="1257588"/>
            <a:ext cx="26562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u="sng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28/09/2021</a:t>
            </a:r>
            <a:r>
              <a:rPr lang="fr" u="sng">
                <a:latin typeface="Montserrat"/>
                <a:ea typeface="Montserrat"/>
                <a:cs typeface="Montserrat"/>
                <a:sym typeface="Montserrat"/>
              </a:rPr>
              <a:t> : first meeting</a:t>
            </a:r>
            <a:endParaRPr u="sng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Discovery of his lab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Demonstration of</a:t>
            </a:r>
            <a:r>
              <a:rPr lang="fr">
                <a:solidFill>
                  <a:schemeClr val="dk1"/>
                </a:solidFill>
                <a:highlight>
                  <a:srgbClr val="FDFDFD"/>
                </a:highlight>
                <a:latin typeface="Montserrat"/>
                <a:ea typeface="Montserrat"/>
                <a:cs typeface="Montserrat"/>
                <a:sym typeface="Montserrat"/>
              </a:rPr>
              <a:t> his practice of thermoplastique on Tom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His expectations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5" name="Google Shape;18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1463" y="3506274"/>
            <a:ext cx="1095375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3"/>
          <p:cNvPicPr preferRelativeResize="0"/>
          <p:nvPr/>
        </p:nvPicPr>
        <p:blipFill rotWithShape="1">
          <a:blip r:embed="rId7">
            <a:alphaModFix/>
          </a:blip>
          <a:srcRect b="0" l="0" r="91540" t="0"/>
          <a:stretch/>
        </p:blipFill>
        <p:spPr>
          <a:xfrm>
            <a:off x="717012" y="1623338"/>
            <a:ext cx="386725" cy="49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3"/>
          <p:cNvSpPr txBox="1"/>
          <p:nvPr/>
        </p:nvSpPr>
        <p:spPr>
          <a:xfrm>
            <a:off x="986800" y="1665513"/>
            <a:ext cx="195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57 Rue DE MORTILLET 38000 Grenoble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8" name="Google Shape;188;p13"/>
          <p:cNvCxnSpPr/>
          <p:nvPr/>
        </p:nvCxnSpPr>
        <p:spPr>
          <a:xfrm>
            <a:off x="5389200" y="2536825"/>
            <a:ext cx="429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13"/>
          <p:cNvCxnSpPr/>
          <p:nvPr/>
        </p:nvCxnSpPr>
        <p:spPr>
          <a:xfrm>
            <a:off x="5387838" y="2440138"/>
            <a:ext cx="492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13"/>
          <p:cNvCxnSpPr/>
          <p:nvPr/>
        </p:nvCxnSpPr>
        <p:spPr>
          <a:xfrm>
            <a:off x="5389188" y="2500238"/>
            <a:ext cx="587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13"/>
          <p:cNvCxnSpPr/>
          <p:nvPr/>
        </p:nvCxnSpPr>
        <p:spPr>
          <a:xfrm rot="10800000">
            <a:off x="5389200" y="2472000"/>
            <a:ext cx="657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13"/>
          <p:cNvCxnSpPr/>
          <p:nvPr/>
        </p:nvCxnSpPr>
        <p:spPr>
          <a:xfrm>
            <a:off x="5813425" y="2533650"/>
            <a:ext cx="0" cy="1467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13"/>
          <p:cNvCxnSpPr/>
          <p:nvPr/>
        </p:nvCxnSpPr>
        <p:spPr>
          <a:xfrm>
            <a:off x="5808675" y="4005275"/>
            <a:ext cx="784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13"/>
          <p:cNvCxnSpPr/>
          <p:nvPr/>
        </p:nvCxnSpPr>
        <p:spPr>
          <a:xfrm>
            <a:off x="5976300" y="2500250"/>
            <a:ext cx="0" cy="57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13"/>
          <p:cNvCxnSpPr/>
          <p:nvPr/>
        </p:nvCxnSpPr>
        <p:spPr>
          <a:xfrm rot="10800000">
            <a:off x="6046800" y="2084350"/>
            <a:ext cx="0" cy="38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13"/>
          <p:cNvCxnSpPr/>
          <p:nvPr/>
        </p:nvCxnSpPr>
        <p:spPr>
          <a:xfrm>
            <a:off x="6046800" y="2081225"/>
            <a:ext cx="414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13"/>
          <p:cNvCxnSpPr/>
          <p:nvPr/>
        </p:nvCxnSpPr>
        <p:spPr>
          <a:xfrm>
            <a:off x="5976300" y="3074175"/>
            <a:ext cx="226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13"/>
          <p:cNvCxnSpPr/>
          <p:nvPr/>
        </p:nvCxnSpPr>
        <p:spPr>
          <a:xfrm rot="10800000">
            <a:off x="5875350" y="1451025"/>
            <a:ext cx="0" cy="98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13"/>
          <p:cNvCxnSpPr/>
          <p:nvPr/>
        </p:nvCxnSpPr>
        <p:spPr>
          <a:xfrm>
            <a:off x="5880100" y="1455750"/>
            <a:ext cx="352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" name="Google Shape;200;p13"/>
          <p:cNvSpPr/>
          <p:nvPr/>
        </p:nvSpPr>
        <p:spPr>
          <a:xfrm>
            <a:off x="767675" y="1381950"/>
            <a:ext cx="2169000" cy="29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Address of his lab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p13"/>
          <p:cNvSpPr/>
          <p:nvPr/>
        </p:nvSpPr>
        <p:spPr>
          <a:xfrm>
            <a:off x="503825" y="2571750"/>
            <a:ext cx="2433000" cy="93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Also working in the SOS - Hand Surgery Department of the CHUGA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2" name="Google Shape;202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26250" y="3669750"/>
            <a:ext cx="1188142" cy="1172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" name="Google Shape;203;p13"/>
          <p:cNvCxnSpPr/>
          <p:nvPr/>
        </p:nvCxnSpPr>
        <p:spPr>
          <a:xfrm>
            <a:off x="1720325" y="3506250"/>
            <a:ext cx="0" cy="26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13"/>
          <p:cNvCxnSpPr/>
          <p:nvPr/>
        </p:nvCxnSpPr>
        <p:spPr>
          <a:xfrm>
            <a:off x="3267075" y="2472000"/>
            <a:ext cx="421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13"/>
          <p:cNvCxnSpPr/>
          <p:nvPr/>
        </p:nvCxnSpPr>
        <p:spPr>
          <a:xfrm>
            <a:off x="3338525" y="2500250"/>
            <a:ext cx="350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13"/>
          <p:cNvCxnSpPr/>
          <p:nvPr/>
        </p:nvCxnSpPr>
        <p:spPr>
          <a:xfrm>
            <a:off x="2936825" y="3039000"/>
            <a:ext cx="401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13"/>
          <p:cNvCxnSpPr/>
          <p:nvPr/>
        </p:nvCxnSpPr>
        <p:spPr>
          <a:xfrm rot="10800000">
            <a:off x="3338525" y="2498275"/>
            <a:ext cx="0" cy="54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13"/>
          <p:cNvCxnSpPr/>
          <p:nvPr/>
        </p:nvCxnSpPr>
        <p:spPr>
          <a:xfrm rot="10800000">
            <a:off x="3267075" y="1524000"/>
            <a:ext cx="0" cy="94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13"/>
          <p:cNvCxnSpPr/>
          <p:nvPr/>
        </p:nvCxnSpPr>
        <p:spPr>
          <a:xfrm>
            <a:off x="2936825" y="1529850"/>
            <a:ext cx="328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énie industriel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